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.jpg" ContentType="image/pn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  <p:sldMasterId id="2147483720" r:id="rId2"/>
  </p:sldMasterIdLst>
  <p:notesMasterIdLst>
    <p:notesMasterId r:id="rId50"/>
  </p:notesMasterIdLst>
  <p:sldIdLst>
    <p:sldId id="584" r:id="rId3"/>
    <p:sldId id="683" r:id="rId4"/>
    <p:sldId id="653" r:id="rId5"/>
    <p:sldId id="632" r:id="rId6"/>
    <p:sldId id="685" r:id="rId7"/>
    <p:sldId id="687" r:id="rId8"/>
    <p:sldId id="413" r:id="rId9"/>
    <p:sldId id="669" r:id="rId10"/>
    <p:sldId id="668" r:id="rId11"/>
    <p:sldId id="666" r:id="rId12"/>
    <p:sldId id="660" r:id="rId13"/>
    <p:sldId id="670" r:id="rId14"/>
    <p:sldId id="678" r:id="rId15"/>
    <p:sldId id="671" r:id="rId16"/>
    <p:sldId id="680" r:id="rId17"/>
    <p:sldId id="636" r:id="rId18"/>
    <p:sldId id="695" r:id="rId19"/>
    <p:sldId id="624" r:id="rId20"/>
    <p:sldId id="714" r:id="rId21"/>
    <p:sldId id="688" r:id="rId22"/>
    <p:sldId id="699" r:id="rId23"/>
    <p:sldId id="701" r:id="rId24"/>
    <p:sldId id="702" r:id="rId25"/>
    <p:sldId id="703" r:id="rId26"/>
    <p:sldId id="704" r:id="rId27"/>
    <p:sldId id="700" r:id="rId28"/>
    <p:sldId id="696" r:id="rId29"/>
    <p:sldId id="697" r:id="rId30"/>
    <p:sldId id="698" r:id="rId31"/>
    <p:sldId id="627" r:id="rId32"/>
    <p:sldId id="707" r:id="rId33"/>
    <p:sldId id="640" r:id="rId34"/>
    <p:sldId id="618" r:id="rId35"/>
    <p:sldId id="689" r:id="rId36"/>
    <p:sldId id="690" r:id="rId37"/>
    <p:sldId id="709" r:id="rId38"/>
    <p:sldId id="715" r:id="rId39"/>
    <p:sldId id="719" r:id="rId40"/>
    <p:sldId id="693" r:id="rId41"/>
    <p:sldId id="711" r:id="rId42"/>
    <p:sldId id="717" r:id="rId43"/>
    <p:sldId id="712" r:id="rId44"/>
    <p:sldId id="718" r:id="rId45"/>
    <p:sldId id="716" r:id="rId46"/>
    <p:sldId id="682" r:id="rId47"/>
    <p:sldId id="664" r:id="rId48"/>
    <p:sldId id="665" r:id="rId4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990C44-B362-8D6F-4A27-58810D146FBC}" name="Viera Bírošíková" initials="VB" userId="e09572dbc57333cf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Smutná" initials="R" lastIdx="1" clrIdx="0">
    <p:extLst>
      <p:ext uri="{19B8F6BF-5375-455C-9EA6-DF929625EA0E}">
        <p15:presenceInfo xmlns:p15="http://schemas.microsoft.com/office/powerpoint/2012/main" userId="Jana Smutn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F2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microsoft.com/office/2018/10/relationships/authors" Target="authors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B50F0B-0840-4B86-9B94-1783D785675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49332D-4770-49A4-938A-B47B0AFEBD97}">
      <dgm:prSet custT="1"/>
      <dgm:spPr/>
      <dgm:t>
        <a:bodyPr/>
        <a:lstStyle/>
        <a:p>
          <a:r>
            <a:rPr lang="en-US" sz="3000" b="1" dirty="0"/>
            <a:t>FOND MALÝCH PROJEKT</a:t>
          </a:r>
          <a:r>
            <a:rPr lang="sk-SK" sz="3000" b="1" dirty="0"/>
            <a:t>OV</a:t>
          </a:r>
          <a:r>
            <a:rPr lang="en-US" sz="3000" b="1" dirty="0"/>
            <a:t>  </a:t>
          </a:r>
          <a:endParaRPr lang="cs-CZ" sz="3000" b="1" dirty="0"/>
        </a:p>
        <a:p>
          <a:r>
            <a:rPr lang="cs-CZ" sz="3000" b="1" dirty="0"/>
            <a:t>INTERREG SLOVENSKO - ČESKO</a:t>
          </a:r>
        </a:p>
        <a:p>
          <a:r>
            <a:rPr lang="en-US" sz="3000" b="1" dirty="0"/>
            <a:t>2021 - 2027</a:t>
          </a:r>
          <a:endParaRPr lang="en-US" sz="3000" dirty="0"/>
        </a:p>
      </dgm:t>
    </dgm:pt>
    <dgm:pt modelId="{EAF0E83B-1790-43FE-B216-900BE19919BA}" type="parTrans" cxnId="{0BE2ECB4-0F23-4395-B4FB-3D4417BFBE73}">
      <dgm:prSet/>
      <dgm:spPr/>
      <dgm:t>
        <a:bodyPr/>
        <a:lstStyle/>
        <a:p>
          <a:endParaRPr lang="en-US"/>
        </a:p>
      </dgm:t>
    </dgm:pt>
    <dgm:pt modelId="{C17DDCE3-BAFC-4B6A-A9A7-C42D721C915B}" type="sibTrans" cxnId="{0BE2ECB4-0F23-4395-B4FB-3D4417BFBE73}">
      <dgm:prSet/>
      <dgm:spPr/>
      <dgm:t>
        <a:bodyPr/>
        <a:lstStyle/>
        <a:p>
          <a:endParaRPr lang="en-US"/>
        </a:p>
      </dgm:t>
    </dgm:pt>
    <dgm:pt modelId="{D400799C-57FD-478C-9F54-D300E8DA3728}" type="pres">
      <dgm:prSet presAssocID="{70B50F0B-0840-4B86-9B94-1783D785675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D61B31B-FC0F-4981-8E5E-CF43C77C7E5A}" type="pres">
      <dgm:prSet presAssocID="{7049332D-4770-49A4-938A-B47B0AFEBD97}" presName="hierRoot1" presStyleCnt="0"/>
      <dgm:spPr/>
    </dgm:pt>
    <dgm:pt modelId="{65D49FAD-E918-408E-B609-DB5420372B23}" type="pres">
      <dgm:prSet presAssocID="{7049332D-4770-49A4-938A-B47B0AFEBD97}" presName="composite" presStyleCnt="0"/>
      <dgm:spPr/>
    </dgm:pt>
    <dgm:pt modelId="{602385D7-725F-4124-9044-2DB8F33E2E21}" type="pres">
      <dgm:prSet presAssocID="{7049332D-4770-49A4-938A-B47B0AFEBD97}" presName="background" presStyleLbl="node0" presStyleIdx="0" presStyleCnt="1"/>
      <dgm:spPr/>
    </dgm:pt>
    <dgm:pt modelId="{A0C4CC38-C7C1-49B6-97E4-3BA2038DD18A}" type="pres">
      <dgm:prSet presAssocID="{7049332D-4770-49A4-938A-B47B0AFEBD97}" presName="text" presStyleLbl="fgAcc0" presStyleIdx="0" presStyleCnt="1" custScaleX="151707" custLinFactNeighborX="5879" custLinFactNeighborY="-1757">
        <dgm:presLayoutVars>
          <dgm:chPref val="3"/>
        </dgm:presLayoutVars>
      </dgm:prSet>
      <dgm:spPr/>
    </dgm:pt>
    <dgm:pt modelId="{ED544512-9DBA-40D3-B461-14FB78DF99D8}" type="pres">
      <dgm:prSet presAssocID="{7049332D-4770-49A4-938A-B47B0AFEBD97}" presName="hierChild2" presStyleCnt="0"/>
      <dgm:spPr/>
    </dgm:pt>
  </dgm:ptLst>
  <dgm:cxnLst>
    <dgm:cxn modelId="{8BE86E37-BCC9-48F9-8A5B-185E2B6BD25E}" type="presOf" srcId="{7049332D-4770-49A4-938A-B47B0AFEBD97}" destId="{A0C4CC38-C7C1-49B6-97E4-3BA2038DD18A}" srcOrd="0" destOrd="0" presId="urn:microsoft.com/office/officeart/2005/8/layout/hierarchy1"/>
    <dgm:cxn modelId="{0BE2ECB4-0F23-4395-B4FB-3D4417BFBE73}" srcId="{70B50F0B-0840-4B86-9B94-1783D785675C}" destId="{7049332D-4770-49A4-938A-B47B0AFEBD97}" srcOrd="0" destOrd="0" parTransId="{EAF0E83B-1790-43FE-B216-900BE19919BA}" sibTransId="{C17DDCE3-BAFC-4B6A-A9A7-C42D721C915B}"/>
    <dgm:cxn modelId="{3C3077D8-AAC6-4F16-A8C8-CDC60949E6DC}" type="presOf" srcId="{70B50F0B-0840-4B86-9B94-1783D785675C}" destId="{D400799C-57FD-478C-9F54-D300E8DA3728}" srcOrd="0" destOrd="0" presId="urn:microsoft.com/office/officeart/2005/8/layout/hierarchy1"/>
    <dgm:cxn modelId="{D90E33F5-EE5B-4502-9992-00BCA11C2D10}" type="presParOf" srcId="{D400799C-57FD-478C-9F54-D300E8DA3728}" destId="{9D61B31B-FC0F-4981-8E5E-CF43C77C7E5A}" srcOrd="0" destOrd="0" presId="urn:microsoft.com/office/officeart/2005/8/layout/hierarchy1"/>
    <dgm:cxn modelId="{CDD74796-414E-4AE3-898E-8B97CF117893}" type="presParOf" srcId="{9D61B31B-FC0F-4981-8E5E-CF43C77C7E5A}" destId="{65D49FAD-E918-408E-B609-DB5420372B23}" srcOrd="0" destOrd="0" presId="urn:microsoft.com/office/officeart/2005/8/layout/hierarchy1"/>
    <dgm:cxn modelId="{9C7C5D17-950F-48CD-A7FF-71DE1FFA2B78}" type="presParOf" srcId="{65D49FAD-E918-408E-B609-DB5420372B23}" destId="{602385D7-725F-4124-9044-2DB8F33E2E21}" srcOrd="0" destOrd="0" presId="urn:microsoft.com/office/officeart/2005/8/layout/hierarchy1"/>
    <dgm:cxn modelId="{7F218536-8761-4B78-A1E4-C7EA96BF10E3}" type="presParOf" srcId="{65D49FAD-E918-408E-B609-DB5420372B23}" destId="{A0C4CC38-C7C1-49B6-97E4-3BA2038DD18A}" srcOrd="1" destOrd="0" presId="urn:microsoft.com/office/officeart/2005/8/layout/hierarchy1"/>
    <dgm:cxn modelId="{DC588B36-4DFA-4553-ABAE-0D04A1E5DF4F}" type="presParOf" srcId="{9D61B31B-FC0F-4981-8E5E-CF43C77C7E5A}" destId="{ED544512-9DBA-40D3-B461-14FB78DF99D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0BADA1-8174-408C-9042-6DD91D5B54C4}" type="doc">
      <dgm:prSet loTypeId="urn:microsoft.com/office/officeart/2005/8/layout/cycle7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B0DB295C-176C-4F83-82C3-EBA4CD5AAC70}">
      <dgm:prSet phldrT="[Text]" custT="1"/>
      <dgm:spPr>
        <a:xfrm>
          <a:off x="1303478" y="117422"/>
          <a:ext cx="3041368" cy="102369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472C4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sk-SK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Euroregión </a:t>
          </a:r>
          <a:r>
            <a:rPr lang="sk-SK" sz="2000" b="1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Bílé</a:t>
          </a:r>
          <a:r>
            <a:rPr lang="sk-SK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- Biele Karpaty </a:t>
          </a:r>
          <a:r>
            <a:rPr lang="sk-SK" sz="1800" b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Správca Fondu malých projektov</a:t>
          </a:r>
        </a:p>
        <a:p>
          <a:pPr>
            <a:buNone/>
          </a:pPr>
          <a:r>
            <a:rPr lang="sk-SK" sz="1800" b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2021 - 2027</a:t>
          </a:r>
        </a:p>
      </dgm:t>
    </dgm:pt>
    <dgm:pt modelId="{1CBB9251-626D-46B5-8D58-938085D5A8CD}" type="parTrans" cxnId="{9C1E293D-C4B0-4361-8231-9ED2E91151DF}">
      <dgm:prSet/>
      <dgm:spPr/>
      <dgm:t>
        <a:bodyPr/>
        <a:lstStyle/>
        <a:p>
          <a:endParaRPr lang="sk-SK"/>
        </a:p>
      </dgm:t>
    </dgm:pt>
    <dgm:pt modelId="{E3E8418A-AFCC-4603-A785-A63F6E31D98E}" type="sibTrans" cxnId="{9C1E293D-C4B0-4361-8231-9ED2E91151DF}">
      <dgm:prSet/>
      <dgm:spPr>
        <a:xfrm rot="3600000">
          <a:off x="3149631" y="1956129"/>
          <a:ext cx="1096307" cy="372601"/>
        </a:xfrm>
        <a:prstGeom prst="rightArrow">
          <a:avLst/>
        </a:prstGeom>
        <a:gradFill rotWithShape="0">
          <a:gsLst>
            <a:gs pos="0">
              <a:srgbClr val="4472C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472C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472C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pPr>
            <a:buNone/>
          </a:pPr>
          <a:endParaRPr lang="sk-SK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9FE0A5E-8C2C-440F-871A-17C8B65054E6}">
      <dgm:prSet phldrT="[Text]"/>
      <dgm:spPr>
        <a:xfrm>
          <a:off x="3518632" y="3143740"/>
          <a:ext cx="2129153" cy="106457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472C4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sk-SK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Delegovanie administrácie na slovenskej strane hranice - </a:t>
          </a:r>
          <a:r>
            <a:rPr lang="sk-SK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Trenčiansky samosprávny kraj</a:t>
          </a:r>
        </a:p>
      </dgm:t>
    </dgm:pt>
    <dgm:pt modelId="{13B88F98-7717-4354-B8F7-5968D105F112}" type="parTrans" cxnId="{A7DD50CB-90B2-4403-B870-DEEB6C94814C}">
      <dgm:prSet/>
      <dgm:spPr/>
      <dgm:t>
        <a:bodyPr/>
        <a:lstStyle/>
        <a:p>
          <a:endParaRPr lang="sk-SK"/>
        </a:p>
      </dgm:t>
    </dgm:pt>
    <dgm:pt modelId="{4EB61F0B-FEAC-4582-846C-E39705DB686C}" type="sibTrans" cxnId="{A7DD50CB-90B2-4403-B870-DEEB6C94814C}">
      <dgm:prSet/>
      <dgm:spPr>
        <a:xfrm rot="10772609">
          <a:off x="2285307" y="3503669"/>
          <a:ext cx="1096307" cy="372601"/>
        </a:xfrm>
        <a:prstGeom prst="leftRightArrow">
          <a:avLst/>
        </a:prstGeom>
        <a:gradFill rotWithShape="0">
          <a:gsLst>
            <a:gs pos="0">
              <a:srgbClr val="4472C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472C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472C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pPr>
            <a:buNone/>
          </a:pPr>
          <a:endParaRPr lang="sk-SK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A1C8517-CECB-4750-9337-28D62A631E23}">
      <dgm:prSet phldrT="[Text]"/>
      <dgm:spPr>
        <a:xfrm>
          <a:off x="19137" y="3171623"/>
          <a:ext cx="2129153" cy="106457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472C4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sk-SK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Delegovanie administrácie na českej strane hranice - </a:t>
          </a:r>
          <a:r>
            <a:rPr lang="sk-SK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Region Bílé Karpaty</a:t>
          </a:r>
        </a:p>
      </dgm:t>
    </dgm:pt>
    <dgm:pt modelId="{7F9433DC-121E-4D1A-A2E5-8F14AC265D3D}" type="parTrans" cxnId="{8D9B7E32-F295-4CD4-BE1A-6323BB6AD43F}">
      <dgm:prSet/>
      <dgm:spPr/>
      <dgm:t>
        <a:bodyPr/>
        <a:lstStyle/>
        <a:p>
          <a:endParaRPr lang="sk-SK"/>
        </a:p>
      </dgm:t>
    </dgm:pt>
    <dgm:pt modelId="{E3E708C6-05F7-41F6-991D-2E01E8BC3754}" type="sibTrans" cxnId="{8D9B7E32-F295-4CD4-BE1A-6323BB6AD43F}">
      <dgm:prSet/>
      <dgm:spPr>
        <a:xfrm rot="17970762">
          <a:off x="1411569" y="1970070"/>
          <a:ext cx="1096307" cy="372601"/>
        </a:xfrm>
        <a:prstGeom prst="leftArrow">
          <a:avLst/>
        </a:prstGeom>
        <a:gradFill rotWithShape="0">
          <a:gsLst>
            <a:gs pos="0">
              <a:srgbClr val="4472C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472C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472C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pPr>
            <a:buNone/>
          </a:pPr>
          <a:endParaRPr lang="sk-SK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828442A-0DDF-47D5-B6F2-9ABB5CFA8041}" type="pres">
      <dgm:prSet presAssocID="{6C0BADA1-8174-408C-9042-6DD91D5B54C4}" presName="Name0" presStyleCnt="0">
        <dgm:presLayoutVars>
          <dgm:dir/>
          <dgm:resizeHandles val="exact"/>
        </dgm:presLayoutVars>
      </dgm:prSet>
      <dgm:spPr/>
    </dgm:pt>
    <dgm:pt modelId="{E4182470-7F19-440F-B3AA-002A5A74D782}" type="pres">
      <dgm:prSet presAssocID="{B0DB295C-176C-4F83-82C3-EBA4CD5AAC70}" presName="node" presStyleLbl="node1" presStyleIdx="0" presStyleCnt="3" custScaleX="150927" custScaleY="105082" custRadScaleRad="98567" custRadScaleInc="-2406">
        <dgm:presLayoutVars>
          <dgm:bulletEnabled val="1"/>
        </dgm:presLayoutVars>
      </dgm:prSet>
      <dgm:spPr/>
    </dgm:pt>
    <dgm:pt modelId="{C5B0C1D1-7E3B-46FE-91C3-2FB3078DE9C2}" type="pres">
      <dgm:prSet presAssocID="{E3E8418A-AFCC-4603-A785-A63F6E31D98E}" presName="sibTrans" presStyleLbl="sibTrans2D1" presStyleIdx="0" presStyleCnt="3"/>
      <dgm:spPr>
        <a:prstGeom prst="rightArrow">
          <a:avLst/>
        </a:prstGeom>
      </dgm:spPr>
    </dgm:pt>
    <dgm:pt modelId="{CEFDBF73-88C4-4EAF-8A40-246297E2B47B}" type="pres">
      <dgm:prSet presAssocID="{E3E8418A-AFCC-4603-A785-A63F6E31D98E}" presName="connectorText" presStyleLbl="sibTrans2D1" presStyleIdx="0" presStyleCnt="3"/>
      <dgm:spPr/>
    </dgm:pt>
    <dgm:pt modelId="{E9497D6E-4B95-4B86-9AFC-EAFBFE691732}" type="pres">
      <dgm:prSet presAssocID="{E9FE0A5E-8C2C-440F-871A-17C8B65054E6}" presName="node" presStyleLbl="node1" presStyleIdx="1" presStyleCnt="3">
        <dgm:presLayoutVars>
          <dgm:bulletEnabled val="1"/>
        </dgm:presLayoutVars>
      </dgm:prSet>
      <dgm:spPr/>
    </dgm:pt>
    <dgm:pt modelId="{4B9EC893-0F2F-487B-B2D1-F209106A46BC}" type="pres">
      <dgm:prSet presAssocID="{4EB61F0B-FEAC-4582-846C-E39705DB686C}" presName="sibTrans" presStyleLbl="sibTrans2D1" presStyleIdx="1" presStyleCnt="3"/>
      <dgm:spPr>
        <a:prstGeom prst="leftRightArrow">
          <a:avLst/>
        </a:prstGeom>
      </dgm:spPr>
    </dgm:pt>
    <dgm:pt modelId="{DFCFE368-6DDF-4B77-8BC3-4221AD10AC1F}" type="pres">
      <dgm:prSet presAssocID="{4EB61F0B-FEAC-4582-846C-E39705DB686C}" presName="connectorText" presStyleLbl="sibTrans2D1" presStyleIdx="1" presStyleCnt="3"/>
      <dgm:spPr/>
    </dgm:pt>
    <dgm:pt modelId="{FA440EA4-3CE6-4B21-A83F-62A55BEE28D1}" type="pres">
      <dgm:prSet presAssocID="{5A1C8517-CECB-4750-9337-28D62A631E23}" presName="node" presStyleLbl="node1" presStyleIdx="2" presStyleCnt="3" custRadScaleRad="99907" custRadScaleInc="-1574">
        <dgm:presLayoutVars>
          <dgm:bulletEnabled val="1"/>
        </dgm:presLayoutVars>
      </dgm:prSet>
      <dgm:spPr/>
    </dgm:pt>
    <dgm:pt modelId="{93CD49D5-43BB-45E6-840B-F09991EFCF43}" type="pres">
      <dgm:prSet presAssocID="{E3E708C6-05F7-41F6-991D-2E01E8BC3754}" presName="sibTrans" presStyleLbl="sibTrans2D1" presStyleIdx="2" presStyleCnt="3"/>
      <dgm:spPr>
        <a:prstGeom prst="leftArrow">
          <a:avLst/>
        </a:prstGeom>
      </dgm:spPr>
    </dgm:pt>
    <dgm:pt modelId="{8D6735EE-B293-440F-B41B-0C835947D231}" type="pres">
      <dgm:prSet presAssocID="{E3E708C6-05F7-41F6-991D-2E01E8BC3754}" presName="connectorText" presStyleLbl="sibTrans2D1" presStyleIdx="2" presStyleCnt="3"/>
      <dgm:spPr/>
    </dgm:pt>
  </dgm:ptLst>
  <dgm:cxnLst>
    <dgm:cxn modelId="{8D9B7E32-F295-4CD4-BE1A-6323BB6AD43F}" srcId="{6C0BADA1-8174-408C-9042-6DD91D5B54C4}" destId="{5A1C8517-CECB-4750-9337-28D62A631E23}" srcOrd="2" destOrd="0" parTransId="{7F9433DC-121E-4D1A-A2E5-8F14AC265D3D}" sibTransId="{E3E708C6-05F7-41F6-991D-2E01E8BC3754}"/>
    <dgm:cxn modelId="{9C1E293D-C4B0-4361-8231-9ED2E91151DF}" srcId="{6C0BADA1-8174-408C-9042-6DD91D5B54C4}" destId="{B0DB295C-176C-4F83-82C3-EBA4CD5AAC70}" srcOrd="0" destOrd="0" parTransId="{1CBB9251-626D-46B5-8D58-938085D5A8CD}" sibTransId="{E3E8418A-AFCC-4603-A785-A63F6E31D98E}"/>
    <dgm:cxn modelId="{1972CF3E-69D8-40C3-9240-08A76C70EDFE}" type="presOf" srcId="{4EB61F0B-FEAC-4582-846C-E39705DB686C}" destId="{4B9EC893-0F2F-487B-B2D1-F209106A46BC}" srcOrd="0" destOrd="0" presId="urn:microsoft.com/office/officeart/2005/8/layout/cycle7"/>
    <dgm:cxn modelId="{55926D5E-6A11-452B-8E74-2934EE326352}" type="presOf" srcId="{6C0BADA1-8174-408C-9042-6DD91D5B54C4}" destId="{C828442A-0DDF-47D5-B6F2-9ABB5CFA8041}" srcOrd="0" destOrd="0" presId="urn:microsoft.com/office/officeart/2005/8/layout/cycle7"/>
    <dgm:cxn modelId="{8BD24C48-C87E-4348-B88D-B985FBA59B65}" type="presOf" srcId="{5A1C8517-CECB-4750-9337-28D62A631E23}" destId="{FA440EA4-3CE6-4B21-A83F-62A55BEE28D1}" srcOrd="0" destOrd="0" presId="urn:microsoft.com/office/officeart/2005/8/layout/cycle7"/>
    <dgm:cxn modelId="{6077A94A-3DAD-48CE-BD29-D9F5FD28EDAC}" type="presOf" srcId="{B0DB295C-176C-4F83-82C3-EBA4CD5AAC70}" destId="{E4182470-7F19-440F-B3AA-002A5A74D782}" srcOrd="0" destOrd="0" presId="urn:microsoft.com/office/officeart/2005/8/layout/cycle7"/>
    <dgm:cxn modelId="{04322376-4CB0-45D4-AE4B-0CA31B83CA8C}" type="presOf" srcId="{E3E8418A-AFCC-4603-A785-A63F6E31D98E}" destId="{CEFDBF73-88C4-4EAF-8A40-246297E2B47B}" srcOrd="1" destOrd="0" presId="urn:microsoft.com/office/officeart/2005/8/layout/cycle7"/>
    <dgm:cxn modelId="{44ACB659-BB7A-47BD-BFA7-CBF2B0F73A6B}" type="presOf" srcId="{E9FE0A5E-8C2C-440F-871A-17C8B65054E6}" destId="{E9497D6E-4B95-4B86-9AFC-EAFBFE691732}" srcOrd="0" destOrd="0" presId="urn:microsoft.com/office/officeart/2005/8/layout/cycle7"/>
    <dgm:cxn modelId="{A6B95D9F-F8FD-4B3F-B241-CC0C72A0E33E}" type="presOf" srcId="{E3E708C6-05F7-41F6-991D-2E01E8BC3754}" destId="{8D6735EE-B293-440F-B41B-0C835947D231}" srcOrd="1" destOrd="0" presId="urn:microsoft.com/office/officeart/2005/8/layout/cycle7"/>
    <dgm:cxn modelId="{222DADA8-2418-490F-AE0C-115300E1D16B}" type="presOf" srcId="{4EB61F0B-FEAC-4582-846C-E39705DB686C}" destId="{DFCFE368-6DDF-4B77-8BC3-4221AD10AC1F}" srcOrd="1" destOrd="0" presId="urn:microsoft.com/office/officeart/2005/8/layout/cycle7"/>
    <dgm:cxn modelId="{A7DD50CB-90B2-4403-B870-DEEB6C94814C}" srcId="{6C0BADA1-8174-408C-9042-6DD91D5B54C4}" destId="{E9FE0A5E-8C2C-440F-871A-17C8B65054E6}" srcOrd="1" destOrd="0" parTransId="{13B88F98-7717-4354-B8F7-5968D105F112}" sibTransId="{4EB61F0B-FEAC-4582-846C-E39705DB686C}"/>
    <dgm:cxn modelId="{E5F11DCF-8A0D-42C9-B091-C4BE997D2ABF}" type="presOf" srcId="{E3E708C6-05F7-41F6-991D-2E01E8BC3754}" destId="{93CD49D5-43BB-45E6-840B-F09991EFCF43}" srcOrd="0" destOrd="0" presId="urn:microsoft.com/office/officeart/2005/8/layout/cycle7"/>
    <dgm:cxn modelId="{7C465DE2-63A6-4BA5-A481-CCCCECDC2D7E}" type="presOf" srcId="{E3E8418A-AFCC-4603-A785-A63F6E31D98E}" destId="{C5B0C1D1-7E3B-46FE-91C3-2FB3078DE9C2}" srcOrd="0" destOrd="0" presId="urn:microsoft.com/office/officeart/2005/8/layout/cycle7"/>
    <dgm:cxn modelId="{C0634C93-8A60-4A2C-A7A2-01EF24EC930C}" type="presParOf" srcId="{C828442A-0DDF-47D5-B6F2-9ABB5CFA8041}" destId="{E4182470-7F19-440F-B3AA-002A5A74D782}" srcOrd="0" destOrd="0" presId="urn:microsoft.com/office/officeart/2005/8/layout/cycle7"/>
    <dgm:cxn modelId="{815CDE31-5FFE-4EFE-A2E3-2A76E602FB4C}" type="presParOf" srcId="{C828442A-0DDF-47D5-B6F2-9ABB5CFA8041}" destId="{C5B0C1D1-7E3B-46FE-91C3-2FB3078DE9C2}" srcOrd="1" destOrd="0" presId="urn:microsoft.com/office/officeart/2005/8/layout/cycle7"/>
    <dgm:cxn modelId="{BA7BBF8B-A0AC-4659-8B48-CBA1A8D2F6F8}" type="presParOf" srcId="{C5B0C1D1-7E3B-46FE-91C3-2FB3078DE9C2}" destId="{CEFDBF73-88C4-4EAF-8A40-246297E2B47B}" srcOrd="0" destOrd="0" presId="urn:microsoft.com/office/officeart/2005/8/layout/cycle7"/>
    <dgm:cxn modelId="{E72788A0-57EE-484D-913A-E8A4F2E9EC4C}" type="presParOf" srcId="{C828442A-0DDF-47D5-B6F2-9ABB5CFA8041}" destId="{E9497D6E-4B95-4B86-9AFC-EAFBFE691732}" srcOrd="2" destOrd="0" presId="urn:microsoft.com/office/officeart/2005/8/layout/cycle7"/>
    <dgm:cxn modelId="{8D1FE5A8-D744-4108-A332-EB83D9185901}" type="presParOf" srcId="{C828442A-0DDF-47D5-B6F2-9ABB5CFA8041}" destId="{4B9EC893-0F2F-487B-B2D1-F209106A46BC}" srcOrd="3" destOrd="0" presId="urn:microsoft.com/office/officeart/2005/8/layout/cycle7"/>
    <dgm:cxn modelId="{EAEF8B40-2891-4AA5-96C3-68B640E0F867}" type="presParOf" srcId="{4B9EC893-0F2F-487B-B2D1-F209106A46BC}" destId="{DFCFE368-6DDF-4B77-8BC3-4221AD10AC1F}" srcOrd="0" destOrd="0" presId="urn:microsoft.com/office/officeart/2005/8/layout/cycle7"/>
    <dgm:cxn modelId="{9029D574-2053-401D-8698-C4BF3FF8E8DF}" type="presParOf" srcId="{C828442A-0DDF-47D5-B6F2-9ABB5CFA8041}" destId="{FA440EA4-3CE6-4B21-A83F-62A55BEE28D1}" srcOrd="4" destOrd="0" presId="urn:microsoft.com/office/officeart/2005/8/layout/cycle7"/>
    <dgm:cxn modelId="{F8C995FF-6625-4320-883F-59C21215B1A6}" type="presParOf" srcId="{C828442A-0DDF-47D5-B6F2-9ABB5CFA8041}" destId="{93CD49D5-43BB-45E6-840B-F09991EFCF43}" srcOrd="5" destOrd="0" presId="urn:microsoft.com/office/officeart/2005/8/layout/cycle7"/>
    <dgm:cxn modelId="{8A890F6C-076F-4542-8774-51721622C558}" type="presParOf" srcId="{93CD49D5-43BB-45E6-840B-F09991EFCF43}" destId="{8D6735EE-B293-440F-B41B-0C835947D231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385D7-725F-4124-9044-2DB8F33E2E21}">
      <dsp:nvSpPr>
        <dsp:cNvPr id="0" name=""/>
        <dsp:cNvSpPr/>
      </dsp:nvSpPr>
      <dsp:spPr>
        <a:xfrm>
          <a:off x="633900" y="-40208"/>
          <a:ext cx="5666158" cy="2371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4CC38-C7C1-49B6-97E4-3BA2038DD18A}">
      <dsp:nvSpPr>
        <dsp:cNvPr id="0" name=""/>
        <dsp:cNvSpPr/>
      </dsp:nvSpPr>
      <dsp:spPr>
        <a:xfrm>
          <a:off x="1048893" y="354034"/>
          <a:ext cx="5666158" cy="2371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FOND MALÝCH PROJEKT</a:t>
          </a:r>
          <a:r>
            <a:rPr lang="sk-SK" sz="3000" b="1" kern="1200" dirty="0"/>
            <a:t>OV</a:t>
          </a:r>
          <a:r>
            <a:rPr lang="en-US" sz="3000" b="1" kern="1200" dirty="0"/>
            <a:t>  </a:t>
          </a:r>
          <a:endParaRPr lang="cs-CZ" sz="3000" b="1" kern="1200" dirty="0"/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/>
            <a:t>INTERREG SLOVENSKO - ČESKO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2021 - 2027</a:t>
          </a:r>
          <a:endParaRPr lang="en-US" sz="3000" kern="1200" dirty="0"/>
        </a:p>
      </dsp:txBody>
      <dsp:txXfrm>
        <a:off x="1118357" y="423498"/>
        <a:ext cx="5527230" cy="2232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82470-7F19-440F-B3AA-002A5A74D782}">
      <dsp:nvSpPr>
        <dsp:cNvPr id="0" name=""/>
        <dsp:cNvSpPr/>
      </dsp:nvSpPr>
      <dsp:spPr>
        <a:xfrm>
          <a:off x="1367002" y="269602"/>
          <a:ext cx="3764220" cy="131040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472C4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Euroregión </a:t>
          </a:r>
          <a:r>
            <a:rPr lang="sk-SK" sz="2000" b="1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Bílé</a:t>
          </a:r>
          <a:r>
            <a:rPr lang="sk-SK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- Biele Karpaty </a:t>
          </a:r>
          <a:r>
            <a:rPr lang="sk-SK" sz="1800" b="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Správca Fondu malých projektov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2021 - 2027</a:t>
          </a:r>
        </a:p>
      </dsp:txBody>
      <dsp:txXfrm>
        <a:off x="1405383" y="307983"/>
        <a:ext cx="3687458" cy="1233645"/>
      </dsp:txXfrm>
    </dsp:sp>
    <dsp:sp modelId="{C5B0C1D1-7E3B-46FE-91C3-2FB3078DE9C2}">
      <dsp:nvSpPr>
        <dsp:cNvPr id="0" name=""/>
        <dsp:cNvSpPr/>
      </dsp:nvSpPr>
      <dsp:spPr>
        <a:xfrm rot="3542782">
          <a:off x="3676345" y="2489387"/>
          <a:ext cx="1284053" cy="436461"/>
        </a:xfrm>
        <a:prstGeom prst="rightArrow">
          <a:avLst/>
        </a:prstGeom>
        <a:gradFill rotWithShape="0">
          <a:gsLst>
            <a:gs pos="0">
              <a:srgbClr val="4472C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472C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472C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3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702841" y="2551714"/>
        <a:ext cx="1174938" cy="218231"/>
      </dsp:txXfrm>
    </dsp:sp>
    <dsp:sp modelId="{E9497D6E-4B95-4B86-9AFC-EAFBFE691732}">
      <dsp:nvSpPr>
        <dsp:cNvPr id="0" name=""/>
        <dsp:cNvSpPr/>
      </dsp:nvSpPr>
      <dsp:spPr>
        <a:xfrm>
          <a:off x="4121592" y="3835227"/>
          <a:ext cx="2494067" cy="12470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472C4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Delegovanie administrácie na slovenskej strane hranice - </a:t>
          </a:r>
          <a:r>
            <a:rPr lang="sk-SK" sz="16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Trenčiansky samosprávny kraj</a:t>
          </a:r>
        </a:p>
      </dsp:txBody>
      <dsp:txXfrm>
        <a:off x="4158116" y="3871751"/>
        <a:ext cx="2421019" cy="1173985"/>
      </dsp:txXfrm>
    </dsp:sp>
    <dsp:sp modelId="{4B9EC893-0F2F-487B-B2D1-F209106A46BC}">
      <dsp:nvSpPr>
        <dsp:cNvPr id="0" name=""/>
        <dsp:cNvSpPr/>
      </dsp:nvSpPr>
      <dsp:spPr>
        <a:xfrm rot="10772609">
          <a:off x="2677058" y="4256843"/>
          <a:ext cx="1284053" cy="436461"/>
        </a:xfrm>
        <a:prstGeom prst="leftRightArrow">
          <a:avLst/>
        </a:prstGeom>
        <a:gradFill rotWithShape="0">
          <a:gsLst>
            <a:gs pos="0">
              <a:srgbClr val="4472C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472C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472C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3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786173" y="4365958"/>
        <a:ext cx="1065823" cy="218231"/>
      </dsp:txXfrm>
    </dsp:sp>
    <dsp:sp modelId="{FA440EA4-3CE6-4B21-A83F-62A55BEE28D1}">
      <dsp:nvSpPr>
        <dsp:cNvPr id="0" name=""/>
        <dsp:cNvSpPr/>
      </dsp:nvSpPr>
      <dsp:spPr>
        <a:xfrm>
          <a:off x="22509" y="3867888"/>
          <a:ext cx="2494067" cy="12470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472C4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Delegovanie administrácie na českej strane hranice - </a:t>
          </a:r>
          <a:r>
            <a:rPr lang="sk-SK" sz="16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Region Bílé Karpaty</a:t>
          </a:r>
        </a:p>
      </dsp:txBody>
      <dsp:txXfrm>
        <a:off x="59033" y="3904412"/>
        <a:ext cx="2421019" cy="1173985"/>
      </dsp:txXfrm>
    </dsp:sp>
    <dsp:sp modelId="{93CD49D5-43BB-45E6-840B-F09991EFCF43}">
      <dsp:nvSpPr>
        <dsp:cNvPr id="0" name=""/>
        <dsp:cNvSpPr/>
      </dsp:nvSpPr>
      <dsp:spPr>
        <a:xfrm rot="17941895">
          <a:off x="1608507" y="2505718"/>
          <a:ext cx="1284053" cy="436461"/>
        </a:xfrm>
        <a:prstGeom prst="leftArrow">
          <a:avLst/>
        </a:prstGeom>
        <a:gradFill rotWithShape="0">
          <a:gsLst>
            <a:gs pos="0">
              <a:srgbClr val="4472C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472C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472C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3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689541" y="2567131"/>
        <a:ext cx="1174938" cy="218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A22CE-497B-49C4-A23A-391DA3FFB63B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010D7-6A62-44C8-B0C2-CC5397A264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46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010D7-6A62-44C8-B0C2-CC5397A2643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116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010D7-6A62-44C8-B0C2-CC5397A2643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036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010D7-6A62-44C8-B0C2-CC5397A2643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791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010D7-6A62-44C8-B0C2-CC5397A2643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911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010D7-6A62-44C8-B0C2-CC5397A2643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146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010D7-6A62-44C8-B0C2-CC5397A2643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711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010D7-6A62-44C8-B0C2-CC5397A2643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571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010D7-6A62-44C8-B0C2-CC5397A2643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623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010D7-6A62-44C8-B0C2-CC5397A26431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859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010D7-6A62-44C8-B0C2-CC5397A2643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162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010D7-6A62-44C8-B0C2-CC5397A2643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39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010D7-6A62-44C8-B0C2-CC5397A2643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725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010D7-6A62-44C8-B0C2-CC5397A2643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205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010D7-6A62-44C8-B0C2-CC5397A2643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333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010D7-6A62-44C8-B0C2-CC5397A2643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755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010D7-6A62-44C8-B0C2-CC5397A2643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146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010D7-6A62-44C8-B0C2-CC5397A2643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2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010D7-6A62-44C8-B0C2-CC5397A2643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55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36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886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307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45789B-37A2-4CE9-99B8-957579CC9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F326A7E-B8F6-430D-8ACE-16D4E23CB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E8E0BE-2219-41AA-BB22-02EBA079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003307-0D01-4FA2-AEE2-CB4C5ECF5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8344BC-6953-4D98-B011-79AFBE8F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298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9974F4-6240-464F-8AEA-7A026ECF7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246A4B-58FD-4043-ADD7-C2D0CE6AE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1CBE93-2F8D-4A5E-BDD3-BD841A41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9AC5BB-BD7C-497B-8D1E-7C96B4B05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686144-A4CD-4100-B2B5-2DA5E9F5D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411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C5555C-1F15-4732-91A1-A72CCC29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9EAD5C1-F17A-4FD6-9A3A-5EDCEE69A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E48E2D-E8CA-4964-9B63-0C525341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EBBD79-BFF1-49E8-9C7E-0F2556AAE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F82E48-393A-4021-A7EC-7C7CFE7A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119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BD151-D8E0-4E63-946E-72F5B43AC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8E99CE-B6A3-432B-90D1-FAE261447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8A5C5A4-F5B2-4F42-B5D3-54334D790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C0CCF9-1683-428C-9F2D-05E8C7D1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4CFB5D-2707-48CD-B22A-F11FEDEFD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997E28A-8D85-4DDC-A351-DF14632D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925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D5D825-B41D-49A4-895A-982954308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CC58DB7-E5D8-4457-A111-9614B5C30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27E3119-AFD0-467C-96C8-E46E53B46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CA3C3AF-5502-4340-A581-A1C6E5C79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8F9DFC4-1391-40BE-9CB0-496575AAD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315DFB-14F6-440A-8327-78A7740A8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DEB04FA-3F90-4C7C-B5AF-3A2D4D887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435D8BA-36F5-4E17-9578-FDCE11301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718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20232F-9943-43F5-8E56-3FECE950B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43737D-2CB3-408E-ADAD-2BA978AA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FE8B8C-8AE2-4EC0-8645-9E1AF61DE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75051D5-3C28-4067-8CF3-947D9C26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959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FFB580D-004B-4B6A-A8C0-E00E9948C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68489B3-BB66-4525-95FB-61C23212C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1C03F7-ECAD-45FC-A69B-BD1800E6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109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9DBA7-5EE5-432B-AC7D-AAF624677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9139FA-56F0-4B49-B2AC-E87B0DD5A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E1E3F4E-9878-4AF8-BE58-66060F7A2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6A42B8-8B98-40F4-AB52-AB0EBD9C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07A9AC-EAFA-4651-8395-C1DCB3E47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4924A16-92D3-4EA6-91BB-9A639656F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88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612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990905-0CB3-459E-9E28-E012CA23B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3983313-1452-445A-8844-1D1A77C808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5462AD5-FE5E-4269-843F-6CE13FBAC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78432A-2E13-4EBB-9313-4EBA437E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436960-1302-412B-A701-DDF0A0ECD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20FE54-0E9C-4319-BAF8-31ACF081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63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888BC-741D-4290-A85E-B2821920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E388F38-5AA9-4B87-A938-ADC6EEA4E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6CA6B8-DA61-4ED9-B513-0983D94A3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10B3F7-5DE8-49A7-84B2-9BF80F99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22531B-E8DD-4589-AF94-B49C9E2D5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28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1A031AF-05DC-4CBC-AD84-E0B0C8694C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17B0B0D-D884-484C-BB15-D8B8D3EC0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8F475A-2BEC-4E28-A217-05649A358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F0BC28-1A70-4A59-A375-DB461E6CE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3B03CA-5FFE-43CB-8D3F-B06106C34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14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15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3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61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75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54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5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824D-6C38-4B47-A913-7FE54077E07F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14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7824D-6C38-4B47-A913-7FE54077E07F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65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B16F9F9-8239-4195-B9DA-6AFBB0F9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4A36FAD-9CD1-4585-B374-6C827DACE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55A7C8-B4B8-4FF7-9FE0-EA39225F3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7824D-6C38-4B47-A913-7FE54077E07F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8C6EB9-F250-4831-ADA2-9E63F661C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53125E-A8BD-4F56-B2F7-51D5628FE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C700C-D962-4839-BF64-A72343013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90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rbbk.eu/burza-partnerov/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hyperlink" Target="https://fmp.egrant.s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hyperlink" Target="https://fmp.egrant.sk/" TargetMode="External"/><Relationship Id="rId4" Type="http://schemas.openxmlformats.org/officeDocument/2006/relationships/hyperlink" Target="https://erbbk.eu/2-vyzva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fmp.egrant.sk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pixabay.com/en/monitor-binary-binary-system-1307227/" TargetMode="External"/><Relationship Id="rId4" Type="http://schemas.openxmlformats.org/officeDocument/2006/relationships/image" Target="../media/image2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rbbk.eu/ziadatel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rbbk.eu/publicita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rbbk.eu/publicita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erbbk.eu/seminare-pro-zadatele/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acebook.com/profile.php?id=61556965145753" TargetMode="Externa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6.png"/><Relationship Id="rId3" Type="http://schemas.openxmlformats.org/officeDocument/2006/relationships/hyperlink" Target="mailto:fmp@regionbilekarpaty.cz" TargetMode="External"/><Relationship Id="rId7" Type="http://schemas.openxmlformats.org/officeDocument/2006/relationships/image" Target="../media/image9.png"/><Relationship Id="rId12" Type="http://schemas.openxmlformats.org/officeDocument/2006/relationships/hyperlink" Target="https://www.facebook.com/profile.php?id=61556965145753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31.png"/><Relationship Id="rId11" Type="http://schemas.openxmlformats.org/officeDocument/2006/relationships/hyperlink" Target="http://www.erbbk.eu/" TargetMode="External"/><Relationship Id="rId5" Type="http://schemas.openxmlformats.org/officeDocument/2006/relationships/image" Target="../media/image4.jpg"/><Relationship Id="rId10" Type="http://schemas.openxmlformats.org/officeDocument/2006/relationships/hyperlink" Target="https://www.tsk.sk/" TargetMode="External"/><Relationship Id="rId4" Type="http://schemas.openxmlformats.org/officeDocument/2006/relationships/hyperlink" Target="http://www.regionbilekarpaty.cz/" TargetMode="External"/><Relationship Id="rId9" Type="http://schemas.openxmlformats.org/officeDocument/2006/relationships/hyperlink" Target="mailto:fmp@tsk.s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fmp@regionbilekarpaty.cz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www.erbbk.eu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tsk.sk/" TargetMode="External"/><Relationship Id="rId5" Type="http://schemas.openxmlformats.org/officeDocument/2006/relationships/hyperlink" Target="mailto:fmp@tsk.sk" TargetMode="External"/><Relationship Id="rId4" Type="http://schemas.openxmlformats.org/officeDocument/2006/relationships/hyperlink" Target="http://www.regionbilekarpaty.cz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://www.tsk.sk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gionbilekarpaty.cz/" TargetMode="External"/><Relationship Id="rId5" Type="http://schemas.openxmlformats.org/officeDocument/2006/relationships/hyperlink" Target="http://www.erbbk.eu/" TargetMode="Externa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erbbk.eu/burza-partner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19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451B47-04C8-0B70-1395-AB10A0AA6A6F}"/>
              </a:ext>
            </a:extLst>
          </p:cNvPr>
          <p:cNvSpPr/>
          <p:nvPr/>
        </p:nvSpPr>
        <p:spPr>
          <a:xfrm>
            <a:off x="441964" y="1437660"/>
            <a:ext cx="3595860" cy="28382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cs-CZ" sz="4000" b="1" dirty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40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13.11.2024 Trenčín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cs-CZ" sz="4000" b="1" dirty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40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26.11.2024 Žilina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cs-CZ" sz="4000" b="1" dirty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40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28.11.2024 Trnava</a:t>
            </a:r>
          </a:p>
        </p:txBody>
      </p:sp>
      <p:graphicFrame>
        <p:nvGraphicFramePr>
          <p:cNvPr id="20" name="Zástupný obsah 2">
            <a:extLst>
              <a:ext uri="{FF2B5EF4-FFF2-40B4-BE49-F238E27FC236}">
                <a16:creationId xmlns:a16="http://schemas.microsoft.com/office/drawing/2014/main" id="{7CB45CFD-00AE-D694-64FE-F2FC20BBA5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367838"/>
              </p:ext>
            </p:extLst>
          </p:nvPr>
        </p:nvGraphicFramePr>
        <p:xfrm>
          <a:off x="4313167" y="3234906"/>
          <a:ext cx="6909799" cy="2768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Obrázek 14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18CA7845-7C79-C6CF-B052-FC16920801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49" y="629319"/>
            <a:ext cx="3435258" cy="748886"/>
          </a:xfrm>
          <a:prstGeom prst="rect">
            <a:avLst/>
          </a:prstGeom>
        </p:spPr>
      </p:pic>
      <p:pic>
        <p:nvPicPr>
          <p:cNvPr id="18" name="Obrázek 17" descr="Obsah obrázku Písmo, logo, Grafika, text&#10;&#10;Popis byl vytvořen automaticky">
            <a:extLst>
              <a:ext uri="{FF2B5EF4-FFF2-40B4-BE49-F238E27FC236}">
                <a16:creationId xmlns:a16="http://schemas.microsoft.com/office/drawing/2014/main" id="{1B8500DB-EEE1-CB9D-C09D-3C508AFA05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046" y="237305"/>
            <a:ext cx="1707456" cy="1092772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5612CEA-0908-63B3-0D1C-DD5998E9CF90}"/>
              </a:ext>
            </a:extLst>
          </p:cNvPr>
          <p:cNvSpPr/>
          <p:nvPr/>
        </p:nvSpPr>
        <p:spPr>
          <a:xfrm>
            <a:off x="4198245" y="1711300"/>
            <a:ext cx="7993755" cy="9871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45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SEMINÁR PRE ŽIADATEĽOV </a:t>
            </a:r>
          </a:p>
        </p:txBody>
      </p:sp>
    </p:spTree>
    <p:extLst>
      <p:ext uri="{BB962C8B-B14F-4D97-AF65-F5344CB8AC3E}">
        <p14:creationId xmlns:p14="http://schemas.microsoft.com/office/powerpoint/2010/main" val="2432320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6079F2-094D-A7AD-AB24-2BF1B951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2726644" cy="3605317"/>
          </a:xfrm>
        </p:spPr>
        <p:txBody>
          <a:bodyPr anchor="b">
            <a:normAutofit/>
          </a:bodyPr>
          <a:lstStyle/>
          <a:p>
            <a:pPr algn="ctr"/>
            <a:r>
              <a:rPr lang="cs-CZ" sz="4000" b="1" dirty="0">
                <a:solidFill>
                  <a:srgbClr val="FFFFFF"/>
                </a:solidFill>
              </a:rPr>
              <a:t>BURZA PARTNEROV </a:t>
            </a:r>
            <a:br>
              <a:rPr lang="cs-CZ" sz="4000" b="1" dirty="0">
                <a:solidFill>
                  <a:srgbClr val="FFFFFF"/>
                </a:solidFill>
              </a:rPr>
            </a:br>
            <a:br>
              <a:rPr lang="cs-CZ" sz="4000" b="1" dirty="0">
                <a:solidFill>
                  <a:srgbClr val="FFFFFF"/>
                </a:solidFill>
              </a:rPr>
            </a:br>
            <a:r>
              <a:rPr lang="cs-CZ" sz="4000" b="1" dirty="0">
                <a:solidFill>
                  <a:srgbClr val="FFFFFF"/>
                </a:solidFill>
              </a:rPr>
              <a:t> SK/CZ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9196B9-7149-335F-D4EC-4C1ED32FA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826" y="1446497"/>
            <a:ext cx="3463726" cy="211097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2500" dirty="0">
                <a:hlinkClick r:id="rId2"/>
              </a:rPr>
              <a:t>https://erbbk.eu/burza-partnerov/</a:t>
            </a:r>
            <a:endParaRPr lang="cs-CZ" sz="25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4DF3A6B-B6AC-7403-4BDC-DFEDD4C03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544" y="155275"/>
            <a:ext cx="4549018" cy="668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46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2C043-2EF4-2FA9-3823-042BEA8F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92" y="1443543"/>
            <a:ext cx="5429280" cy="39709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sk-SK" sz="6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Vyhlásené výzvy </a:t>
            </a:r>
            <a:br>
              <a:rPr lang="sk-SK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sk-SK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 predkladanie žiadostí o financovanie malého projektu</a:t>
            </a:r>
            <a:br>
              <a:rPr lang="sk-SK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sk-SK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44ADBE6-FD6B-2E19-4C8F-DBDE6A6CB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588" y="1521634"/>
            <a:ext cx="4360940" cy="370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43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C4FAEC-47DE-C07F-03AB-C99EBF4E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2" y="2122183"/>
            <a:ext cx="3434251" cy="1544653"/>
          </a:xfrm>
        </p:spPr>
        <p:txBody>
          <a:bodyPr anchor="b">
            <a:normAutofit/>
          </a:bodyPr>
          <a:lstStyle/>
          <a:p>
            <a:pPr algn="ctr"/>
            <a:r>
              <a:rPr lang="cs-CZ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Výzva </a:t>
            </a:r>
            <a:br>
              <a:rPr lang="cs-CZ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FMP/KCR/02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6CD869-5571-75F7-276D-0E9FC2C1F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1029" y="790113"/>
            <a:ext cx="7364712" cy="6057749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sk-SK" sz="18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Priorita 2.2: Kultúra a cestovný ruch </a:t>
            </a:r>
            <a:endParaRPr lang="sk-SK" sz="1800" b="0" i="0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marL="0" indent="0" algn="just">
              <a:buNone/>
            </a:pPr>
            <a:r>
              <a:rPr lang="sk-SK" sz="1800" b="1" i="0" u="sng" dirty="0">
                <a:solidFill>
                  <a:schemeClr val="accent1">
                    <a:lumMod val="50000"/>
                  </a:schemeClr>
                </a:solidFill>
                <a:effectLst/>
              </a:rPr>
              <a:t>Špecifický cieľ</a:t>
            </a:r>
            <a:r>
              <a:rPr lang="sk-SK" sz="1800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: Posilnenie </a:t>
            </a:r>
            <a:r>
              <a:rPr lang="sk-SK" sz="1800" b="1" dirty="0">
                <a:solidFill>
                  <a:schemeClr val="accent1">
                    <a:lumMod val="50000"/>
                  </a:schemeClr>
                </a:solidFill>
              </a:rPr>
              <a:t>úlohy </a:t>
            </a:r>
            <a:r>
              <a:rPr lang="sk-SK" sz="1800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kultúry a udržateľného cestovného ruchu v oblasti hospodárskeho rozvoja, sociálneho začlenenia a sociálnej inovácie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sk-SK" sz="1600" b="1" dirty="0">
                <a:solidFill>
                  <a:schemeClr val="accent1">
                    <a:lumMod val="50000"/>
                  </a:schemeClr>
                </a:solidFill>
              </a:rPr>
              <a:t>Podporované typy akcií: </a:t>
            </a: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sk-SK" sz="1800" b="0" i="0" u="sng" dirty="0">
                <a:solidFill>
                  <a:schemeClr val="accent1">
                    <a:lumMod val="50000"/>
                  </a:schemeClr>
                </a:solidFill>
                <a:effectLst/>
              </a:rPr>
              <a:t>Zachovanie a obnova kultúrneho a prírodného dedičstva </a:t>
            </a:r>
          </a:p>
          <a:p>
            <a:pPr algn="just">
              <a:buFontTx/>
              <a:buChar char="-"/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</a:rPr>
              <a:t>aktivity zamerané najmä na zachovanie, modernizáciu a budovanie turistickej infraštruktúry, zlepšenie technického stavu hmotného kultúrneho dedičstva a prírodných pamiatok, </a:t>
            </a:r>
            <a:r>
              <a:rPr lang="sk-SK" sz="1800" dirty="0" err="1">
                <a:solidFill>
                  <a:schemeClr val="accent1">
                    <a:lumMod val="50000"/>
                  </a:schemeClr>
                </a:solidFill>
              </a:rPr>
              <a:t>dovybavenie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</a:rPr>
              <a:t> expozícií pamiatok s cezhraničným významom, ... </a:t>
            </a:r>
          </a:p>
          <a:p>
            <a:pPr algn="just">
              <a:buFontTx/>
              <a:buChar char="-"/>
            </a:pPr>
            <a:r>
              <a:rPr lang="sk-SK" sz="1800" b="1" dirty="0">
                <a:solidFill>
                  <a:schemeClr val="accent1">
                    <a:lumMod val="50000"/>
                  </a:schemeClr>
                </a:solidFill>
              </a:rPr>
              <a:t>budovanie cyklotrás nie je oprávnené, mobiliár k cyklotrasám je oprávnený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</a:rPr>
              <a:t>Dôraz na </a:t>
            </a:r>
            <a:r>
              <a:rPr lang="sk-SK" sz="1800" u="sng" dirty="0">
                <a:solidFill>
                  <a:schemeClr val="accent1">
                    <a:lumMod val="50000"/>
                  </a:schemeClr>
                </a:solidFill>
              </a:rPr>
              <a:t>PREPÁJANIE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</a:rPr>
              <a:t> existujúcich pamiatok, zaujímavostí a služieb na oboch stranách hranice !</a:t>
            </a:r>
            <a:endParaRPr lang="sk-SK" sz="1800" b="0" i="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indent="0" algn="just">
              <a:buNone/>
            </a:pPr>
            <a:r>
              <a:rPr lang="sk-SK" sz="18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2. </a:t>
            </a:r>
            <a:r>
              <a:rPr lang="sk-SK" sz="1800" b="0" i="0" u="sng" dirty="0">
                <a:solidFill>
                  <a:schemeClr val="accent1">
                    <a:lumMod val="50000"/>
                  </a:schemeClr>
                </a:solidFill>
                <a:effectLst/>
              </a:rPr>
              <a:t>Spolupráca a výmena skúseností pri vytváraní a propagácii komplexných produktov cestovného ruchu</a:t>
            </a:r>
          </a:p>
          <a:p>
            <a:pPr marL="0" indent="0" algn="just">
              <a:buNone/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</a:rPr>
              <a:t>- neinvestičné aktivity s cieľom zvyšovania povedomia a informovanosti obyvateľov a návštevníkov o atraktivitách cezhraničného územia,  zatraktívnenie produktov cestovného ruchu, vytváranie spoločných produktov a destinácií, marketing, propagácia, inovatívne a digitálne prístupy v CR a pod.</a:t>
            </a:r>
            <a:endParaRPr lang="sk-SK" sz="1800" b="0" i="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Obrázek 3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8D483F72-11B7-58B2-ECE8-5D6A04C18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090" y="212576"/>
            <a:ext cx="5051959" cy="64401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AB7C15C-CB61-11F3-5F0F-63775B79B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84" y="4141385"/>
            <a:ext cx="2405576" cy="2318327"/>
          </a:xfrm>
          <a:prstGeom prst="rect">
            <a:avLst/>
          </a:prstGeom>
        </p:spPr>
      </p:pic>
      <p:pic>
        <p:nvPicPr>
          <p:cNvPr id="5" name="Obrázek 4" descr="Obsah obrázku skica, řada/pruh, design&#10;&#10;Popis byl vytvořen automaticky">
            <a:extLst>
              <a:ext uri="{FF2B5EF4-FFF2-40B4-BE49-F238E27FC236}">
                <a16:creationId xmlns:a16="http://schemas.microsoft.com/office/drawing/2014/main" id="{EA6398C3-3797-4A79-587B-2BF87810F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101" y="714943"/>
            <a:ext cx="1115611" cy="12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76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2E12BF-24BF-D222-B242-872CCFAE2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F36AD3-A8FF-73EB-C455-EC7A6E28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18" y="1769574"/>
            <a:ext cx="3433312" cy="1945970"/>
          </a:xfrm>
        </p:spPr>
        <p:txBody>
          <a:bodyPr anchor="b">
            <a:noAutofit/>
          </a:bodyPr>
          <a:lstStyle/>
          <a:p>
            <a:pPr algn="ctr"/>
            <a:b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Výzva </a:t>
            </a:r>
            <a:b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FMP/KCR/02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111BB03-C99E-4086-7676-4F5BF8599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05" y="4313781"/>
            <a:ext cx="1990437" cy="1918245"/>
          </a:xfrm>
          <a:prstGeom prst="rect">
            <a:avLst/>
          </a:prstGeom>
        </p:spPr>
      </p:pic>
      <p:pic>
        <p:nvPicPr>
          <p:cNvPr id="8" name="Obrázek 7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8FC79088-D021-F27A-B779-F1DD025B8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177" y="125047"/>
            <a:ext cx="5051959" cy="64401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1E7D2D-FD00-0C50-8005-555FFB5F1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459" y="894111"/>
            <a:ext cx="7704685" cy="5719125"/>
          </a:xfrm>
        </p:spPr>
        <p:txBody>
          <a:bodyPr anchor="ctr">
            <a:normAutofit fontScale="250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sk-SK" sz="10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sk-SK" sz="10000" b="1" dirty="0">
                <a:solidFill>
                  <a:schemeClr val="accent2">
                    <a:lumMod val="75000"/>
                  </a:schemeClr>
                </a:solidFill>
              </a:rPr>
              <a:t>Kód výzvy: FMP/KCR/02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7200" b="1" dirty="0">
                <a:solidFill>
                  <a:schemeClr val="accent1">
                    <a:lumMod val="50000"/>
                  </a:schemeClr>
                </a:solidFill>
              </a:rPr>
              <a:t>Typ výzvy: </a:t>
            </a:r>
            <a:r>
              <a:rPr lang="sk-SK" sz="7200" dirty="0">
                <a:solidFill>
                  <a:schemeClr val="accent1">
                    <a:lumMod val="50000"/>
                  </a:schemeClr>
                </a:solidFill>
              </a:rPr>
              <a:t>uzavretá </a:t>
            </a:r>
          </a:p>
          <a:p>
            <a:pPr algn="just">
              <a:lnSpc>
                <a:spcPct val="110000"/>
              </a:lnSpc>
            </a:pPr>
            <a:r>
              <a:rPr lang="sk-SK" sz="7200" dirty="0">
                <a:solidFill>
                  <a:schemeClr val="accent1">
                    <a:lumMod val="50000"/>
                  </a:schemeClr>
                </a:solidFill>
              </a:rPr>
              <a:t>Dátum vyhlásenia: 18.10.2024</a:t>
            </a:r>
          </a:p>
          <a:p>
            <a:pPr algn="just">
              <a:lnSpc>
                <a:spcPct val="110000"/>
              </a:lnSpc>
            </a:pPr>
            <a:r>
              <a:rPr lang="sk-SK" sz="7200" dirty="0">
                <a:solidFill>
                  <a:schemeClr val="accent1">
                    <a:lumMod val="50000"/>
                  </a:schemeClr>
                </a:solidFill>
              </a:rPr>
              <a:t>Dátum uzatvorenia: </a:t>
            </a:r>
            <a:r>
              <a:rPr lang="sk-SK" sz="7200" b="1" dirty="0">
                <a:solidFill>
                  <a:srgbClr val="FF0000"/>
                </a:solidFill>
              </a:rPr>
              <a:t>18.12.2024 o 14:00 hod.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7200" b="1" dirty="0">
                <a:solidFill>
                  <a:schemeClr val="accent1">
                    <a:lumMod val="50000"/>
                  </a:schemeClr>
                </a:solidFill>
              </a:rPr>
              <a:t>Alokácia výzvy: 1 134 230,00 EUR</a:t>
            </a:r>
          </a:p>
          <a:p>
            <a:pPr marL="0" indent="0" algn="just">
              <a:buNone/>
            </a:pPr>
            <a:r>
              <a:rPr lang="sk-SK" sz="7200" b="1" dirty="0">
                <a:solidFill>
                  <a:schemeClr val="accent1">
                    <a:lumMod val="50000"/>
                  </a:schemeClr>
                </a:solidFill>
              </a:rPr>
              <a:t>Výška príspevku EFRR na malý projekt: min. 5 000 EUR</a:t>
            </a:r>
            <a:r>
              <a:rPr lang="sk-SK" sz="7200" dirty="0">
                <a:solidFill>
                  <a:schemeClr val="accent1">
                    <a:lumMod val="50000"/>
                  </a:schemeClr>
                </a:solidFill>
              </a:rPr>
              <a:t>,  </a:t>
            </a:r>
            <a:r>
              <a:rPr lang="sk-SK" sz="7200" b="1" dirty="0">
                <a:solidFill>
                  <a:schemeClr val="accent1">
                    <a:lumMod val="50000"/>
                  </a:schemeClr>
                </a:solidFill>
              </a:rPr>
              <a:t>max. 50 000 EUR </a:t>
            </a:r>
          </a:p>
          <a:p>
            <a:pPr marL="0" indent="0" algn="just">
              <a:buNone/>
            </a:pPr>
            <a:r>
              <a:rPr lang="sk-SK" sz="7200" dirty="0">
                <a:solidFill>
                  <a:schemeClr val="accent1">
                    <a:lumMod val="50000"/>
                  </a:schemeClr>
                </a:solidFill>
              </a:rPr>
              <a:t>(max. výška celkového rozpočtu MP 62 500 EUR)</a:t>
            </a:r>
          </a:p>
          <a:p>
            <a:pPr algn="just">
              <a:lnSpc>
                <a:spcPct val="110000"/>
              </a:lnSpc>
            </a:pPr>
            <a:r>
              <a:rPr lang="sk-SK" sz="7200" u="sng" dirty="0">
                <a:solidFill>
                  <a:schemeClr val="accent1">
                    <a:lumMod val="50000"/>
                  </a:schemeClr>
                </a:solidFill>
              </a:rPr>
              <a:t>https://erbbk.eu/2-vyzva/</a:t>
            </a:r>
          </a:p>
          <a:p>
            <a:pPr algn="just">
              <a:lnSpc>
                <a:spcPct val="110000"/>
              </a:lnSpc>
            </a:pPr>
            <a:r>
              <a:rPr lang="sk-SK" sz="7200" dirty="0">
                <a:solidFill>
                  <a:schemeClr val="accent1">
                    <a:lumMod val="50000"/>
                  </a:schemeClr>
                </a:solidFill>
              </a:rPr>
              <a:t>Elektronická žiadosť: </a:t>
            </a:r>
            <a:r>
              <a:rPr lang="sk-SK" sz="7200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https://fmp.egrant.sk/</a:t>
            </a:r>
            <a:r>
              <a:rPr lang="sk-SK" sz="72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 algn="just">
              <a:buNone/>
            </a:pPr>
            <a:endParaRPr lang="sk-SK" sz="7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sk-SK" sz="7200" dirty="0">
                <a:solidFill>
                  <a:schemeClr val="accent1">
                    <a:lumMod val="50000"/>
                  </a:schemeClr>
                </a:solidFill>
              </a:rPr>
              <a:t>Podmienka – </a:t>
            </a:r>
            <a:r>
              <a:rPr lang="sk-SK" sz="7200" b="1" dirty="0">
                <a:solidFill>
                  <a:schemeClr val="accent1">
                    <a:lumMod val="50000"/>
                  </a:schemeClr>
                </a:solidFill>
              </a:rPr>
              <a:t>investičné náklady a náklady na stavebné práce (kapitola 5a+5b rozpočtu MP) max. 90% </a:t>
            </a:r>
            <a:r>
              <a:rPr lang="sk-SK" sz="7200" dirty="0">
                <a:solidFill>
                  <a:schemeClr val="accent1">
                    <a:lumMod val="50000"/>
                  </a:schemeClr>
                </a:solidFill>
              </a:rPr>
              <a:t>celkového rozpočtu MP. Realizovaná investícia musí tvoriť </a:t>
            </a:r>
            <a:r>
              <a:rPr lang="sk-SK" sz="7200" b="1" dirty="0">
                <a:solidFill>
                  <a:schemeClr val="accent1">
                    <a:lumMod val="50000"/>
                  </a:schemeClr>
                </a:solidFill>
              </a:rPr>
              <a:t>samostatný funkčný celok </a:t>
            </a:r>
            <a:r>
              <a:rPr lang="sk-SK" sz="7200" dirty="0">
                <a:solidFill>
                  <a:schemeClr val="accent1">
                    <a:lumMod val="50000"/>
                  </a:schemeClr>
                </a:solidFill>
              </a:rPr>
              <a:t>naviazaný na realizáciu mäkkých aktivít projektu.</a:t>
            </a:r>
          </a:p>
          <a:p>
            <a:pPr marL="0" indent="0">
              <a:buNone/>
            </a:pPr>
            <a:endParaRPr lang="cs-CZ" sz="7200" b="0" i="0" dirty="0">
              <a:effectLst/>
            </a:endParaRPr>
          </a:p>
          <a:p>
            <a:pPr marL="0" indent="0">
              <a:buNone/>
            </a:pPr>
            <a:endParaRPr lang="cs-CZ" sz="1600" b="0" i="0" dirty="0">
              <a:effectLst/>
            </a:endParaRPr>
          </a:p>
        </p:txBody>
      </p:sp>
      <p:pic>
        <p:nvPicPr>
          <p:cNvPr id="4" name="Obrázek 3" descr="Obsah obrázku skica, řada/pruh, design&#10;&#10;Popis byl vytvořen automaticky">
            <a:extLst>
              <a:ext uri="{FF2B5EF4-FFF2-40B4-BE49-F238E27FC236}">
                <a16:creationId xmlns:a16="http://schemas.microsoft.com/office/drawing/2014/main" id="{F07FA09A-EF5D-4355-C523-43A778540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7429" y="414198"/>
            <a:ext cx="1115611" cy="12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53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2E12BF-24BF-D222-B242-872CCFAE2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F36AD3-A8FF-73EB-C455-EC7A6E28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17" y="2013528"/>
            <a:ext cx="3433312" cy="1688296"/>
          </a:xfrm>
        </p:spPr>
        <p:txBody>
          <a:bodyPr anchor="b">
            <a:noAutofit/>
          </a:bodyPr>
          <a:lstStyle/>
          <a:p>
            <a:pPr algn="ctr"/>
            <a: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Výzva </a:t>
            </a:r>
            <a:b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FMP/MI/02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111BB03-C99E-4086-7676-4F5BF8599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36" y="4399410"/>
            <a:ext cx="2115127" cy="2038412"/>
          </a:xfrm>
          <a:prstGeom prst="rect">
            <a:avLst/>
          </a:prstGeom>
        </p:spPr>
      </p:pic>
      <p:pic>
        <p:nvPicPr>
          <p:cNvPr id="8" name="Obrázek 7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8FC79088-D021-F27A-B779-F1DD025B8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15" y="202441"/>
            <a:ext cx="5051959" cy="64401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9D93FB7-2A04-DF89-08F6-89CE7967C5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 r="-2" b="-2"/>
          <a:stretch/>
        </p:blipFill>
        <p:spPr bwMode="auto">
          <a:xfrm>
            <a:off x="1152339" y="510434"/>
            <a:ext cx="1733155" cy="1260801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1E7D2D-FD00-0C50-8005-555FFB5F1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968" y="1252594"/>
            <a:ext cx="7409833" cy="489846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2400" b="1" i="0" dirty="0">
                <a:solidFill>
                  <a:srgbClr val="0070C0"/>
                </a:solidFill>
                <a:effectLst/>
              </a:rPr>
              <a:t>Priorita 3.2</a:t>
            </a:r>
            <a:r>
              <a:rPr lang="sk-SK" sz="2400" b="1" i="0" dirty="0">
                <a:solidFill>
                  <a:srgbClr val="0070C0"/>
                </a:solidFill>
                <a:effectLst/>
              </a:rPr>
              <a:t>: Miestne iniciatívy</a:t>
            </a:r>
            <a:endParaRPr lang="sk-SK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2000" b="0" i="0" dirty="0">
                <a:effectLst/>
              </a:rPr>
              <a:t>  </a:t>
            </a:r>
          </a:p>
          <a:p>
            <a:pPr marL="0" indent="0">
              <a:buNone/>
            </a:pPr>
            <a:r>
              <a:rPr lang="sk-SK" sz="2000" b="1" u="sng" dirty="0">
                <a:solidFill>
                  <a:schemeClr val="accent1">
                    <a:lumMod val="50000"/>
                  </a:schemeClr>
                </a:solidFill>
              </a:rPr>
              <a:t>Špecifický cieľ</a:t>
            </a: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</a:rPr>
              <a:t>:  Budovanie vzájomnej dôvery najmä propagáciou akcií typu „ľudia ľuďom“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</a:rPr>
              <a:t>Podporovaný typ akcií: </a:t>
            </a:r>
          </a:p>
          <a:p>
            <a:pPr marL="0" indent="0" algn="just">
              <a:buNone/>
            </a:pPr>
            <a:r>
              <a:rPr lang="sk-SK" sz="2000" dirty="0">
                <a:solidFill>
                  <a:schemeClr val="accent1">
                    <a:lumMod val="50000"/>
                  </a:schemeClr>
                </a:solidFill>
              </a:rPr>
              <a:t>Vytváranie nových a upevňovanie existujúcich partnerstiev, sietí a cezhraničných štruktúr vrátane činností zameraných na voľnočasové a záujmové aktivity.</a:t>
            </a:r>
          </a:p>
          <a:p>
            <a:pPr algn="just">
              <a:buFontTx/>
              <a:buChar char="-"/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</a:rPr>
              <a:t>Aktivity podporujúce sociálne, športové a kultúrne kontakty v cezhraničnom regióne, spoločné aktivity v oblastiach – vzdelávanie, história, kultúra, umenie, príroda, technológie, zdravie, životný štýl atď.</a:t>
            </a:r>
          </a:p>
          <a:p>
            <a:pPr algn="just">
              <a:buFontTx/>
              <a:buChar char="-"/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</a:rPr>
              <a:t>Projekty zamerané na neinvestičné aktivity. </a:t>
            </a:r>
          </a:p>
          <a:p>
            <a:pPr algn="just">
              <a:buFontTx/>
              <a:buChar char="-"/>
            </a:pPr>
            <a:endParaRPr lang="sk-SK" sz="1800" dirty="0"/>
          </a:p>
          <a:p>
            <a:pPr marL="0" indent="0">
              <a:buNone/>
            </a:pPr>
            <a:endParaRPr lang="sk-SK" sz="16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9518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2E12BF-24BF-D222-B242-872CCFAE2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F36AD3-A8FF-73EB-C455-EC7A6E28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18" y="2281911"/>
            <a:ext cx="3433312" cy="1419912"/>
          </a:xfrm>
        </p:spPr>
        <p:txBody>
          <a:bodyPr anchor="b">
            <a:noAutofit/>
          </a:bodyPr>
          <a:lstStyle/>
          <a:p>
            <a:pPr algn="ctr"/>
            <a:b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Výzva </a:t>
            </a:r>
            <a:b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FMP/MI/02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111BB03-C99E-4086-7676-4F5BF8599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05" y="4313781"/>
            <a:ext cx="1990437" cy="1918245"/>
          </a:xfrm>
          <a:prstGeom prst="rect">
            <a:avLst/>
          </a:prstGeom>
        </p:spPr>
      </p:pic>
      <p:pic>
        <p:nvPicPr>
          <p:cNvPr id="8" name="Obrázek 7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8FC79088-D021-F27A-B779-F1DD025B8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15" y="202441"/>
            <a:ext cx="5051959" cy="64401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1E7D2D-FD00-0C50-8005-555FFB5F1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2448" y="860475"/>
            <a:ext cx="7506415" cy="5795084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sk-SK" sz="2400" b="1" dirty="0">
                <a:solidFill>
                  <a:srgbClr val="0070C0"/>
                </a:solidFill>
              </a:rPr>
              <a:t>Kód výzvy: FMP/MI/02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k-SK" sz="1800" b="1" dirty="0">
                <a:solidFill>
                  <a:schemeClr val="accent1">
                    <a:lumMod val="50000"/>
                  </a:schemeClr>
                </a:solidFill>
              </a:rPr>
              <a:t>Typ výzvy: 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</a:rPr>
              <a:t>uzatvorená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</a:rPr>
              <a:t>Dátum vyhlásenia: 18.10.2024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</a:rPr>
              <a:t>Dátum uzatvorenia: </a:t>
            </a:r>
            <a:r>
              <a:rPr lang="sk-SK" sz="1800" b="1" dirty="0">
                <a:solidFill>
                  <a:srgbClr val="FF0000"/>
                </a:solidFill>
              </a:rPr>
              <a:t>18.12.2024 o 14:00 hod.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k-SK" sz="1800" b="1" dirty="0">
                <a:solidFill>
                  <a:schemeClr val="accent1">
                    <a:lumMod val="50000"/>
                  </a:schemeClr>
                </a:solidFill>
              </a:rPr>
              <a:t>Alokácia výzvy: 2 000 000 EUR</a:t>
            </a:r>
          </a:p>
          <a:p>
            <a:pPr marL="0" indent="0">
              <a:buNone/>
            </a:pPr>
            <a:r>
              <a:rPr lang="sk-SK" sz="1800" b="1" dirty="0">
                <a:solidFill>
                  <a:schemeClr val="accent1">
                    <a:lumMod val="50000"/>
                  </a:schemeClr>
                </a:solidFill>
              </a:rPr>
              <a:t>Výška príspevku EFRR na MP: min. 5 000 EUR max. 30 000 EUR                                                        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</a:rPr>
              <a:t>(max. celková výška rozpočtu MP 37 500 EUR)</a:t>
            </a:r>
          </a:p>
          <a:p>
            <a:pPr marL="0" indent="0">
              <a:buNone/>
            </a:pPr>
            <a:endParaRPr lang="sk-SK" sz="1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https://erbbk.eu/2-vyzva/</a:t>
            </a:r>
            <a:endParaRPr lang="sk-SK" sz="1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</a:rPr>
              <a:t>Elektronická žiadosť: 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https://fmp.egrant.sk/</a:t>
            </a:r>
            <a:endParaRPr lang="sk-SK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sk-SK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sk-SK" sz="1800" i="1" dirty="0">
                <a:solidFill>
                  <a:schemeClr val="accent1">
                    <a:lumMod val="50000"/>
                  </a:schemeClr>
                </a:solidFill>
              </a:rPr>
              <a:t>Podmienka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sk-SK" sz="1800" b="1" dirty="0">
                <a:solidFill>
                  <a:schemeClr val="accent1">
                    <a:lumMod val="50000"/>
                  </a:schemeClr>
                </a:solidFill>
              </a:rPr>
              <a:t>investičné náklady (kapitola 5a rozpočtu MP) max. 50% 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</a:rPr>
              <a:t>celkového rozpočtu MP</a:t>
            </a:r>
          </a:p>
          <a:p>
            <a:pPr marL="0" indent="0" algn="just">
              <a:buNone/>
            </a:pPr>
            <a:r>
              <a:rPr lang="sk-SK" sz="1800" u="sng" dirty="0">
                <a:solidFill>
                  <a:schemeClr val="accent1">
                    <a:lumMod val="50000"/>
                  </a:schemeClr>
                </a:solidFill>
              </a:rPr>
              <a:t>Pozn. 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</a:rPr>
              <a:t>Zakúpený majetok je oprávnený iba ak je nevyhnutný na realizáciu MP a jeho využitie je v žiadosti dostatočne popísané a to ako počas realizácie projektu, tak aj v dobe udržateľnosti MP. </a:t>
            </a:r>
          </a:p>
          <a:p>
            <a:pPr marL="0" indent="0" algn="just">
              <a:buNone/>
            </a:pPr>
            <a:r>
              <a:rPr lang="sk-SK" sz="1800" b="1" u="sng" dirty="0">
                <a:solidFill>
                  <a:schemeClr val="accent1">
                    <a:lumMod val="50000"/>
                  </a:schemeClr>
                </a:solidFill>
              </a:rPr>
              <a:t>V priorite Miestne iniciatívy nie sú povolené stavebné práce.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21E3510-4350-A408-DC4B-251507D5F1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 r="-2" b="-2"/>
          <a:stretch/>
        </p:blipFill>
        <p:spPr bwMode="auto">
          <a:xfrm>
            <a:off x="1123096" y="607531"/>
            <a:ext cx="1733155" cy="1260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8900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2C043-2EF4-2FA9-3823-042BEA8F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53" y="1257525"/>
            <a:ext cx="5258242" cy="30980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4800" b="1" kern="1200" dirty="0" err="1">
                <a:solidFill>
                  <a:srgbClr val="FFFFFF"/>
                </a:solidFill>
                <a:ea typeface="+mj-ea"/>
                <a:cs typeface="+mj-cs"/>
              </a:rPr>
              <a:t>Oprávnenosť</a:t>
            </a:r>
            <a:r>
              <a:rPr lang="cs-CZ" sz="4800" b="1" kern="12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  <a:r>
              <a:rPr lang="cs-CZ" sz="4800" b="1" kern="1200" dirty="0" err="1">
                <a:solidFill>
                  <a:srgbClr val="FFFFFF"/>
                </a:solidFill>
                <a:ea typeface="+mj-ea"/>
                <a:cs typeface="+mj-cs"/>
              </a:rPr>
              <a:t>výdavkov</a:t>
            </a:r>
            <a:r>
              <a:rPr lang="cs-CZ" sz="4800" b="1" kern="1200" dirty="0">
                <a:solidFill>
                  <a:srgbClr val="FFFFFF"/>
                </a:solidFill>
                <a:ea typeface="+mj-ea"/>
                <a:cs typeface="+mj-cs"/>
              </a:rPr>
              <a:t> FMP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9833CA1-9AB7-8BDB-FA2C-4C8F57B7A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86" r="21463" b="-2"/>
          <a:stretch/>
        </p:blipFill>
        <p:spPr>
          <a:xfrm>
            <a:off x="6390589" y="1062544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2695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2E12BF-24BF-D222-B242-872CCFAE2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F36AD3-A8FF-73EB-C455-EC7A6E28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17" y="472095"/>
            <a:ext cx="3433312" cy="2757633"/>
          </a:xfrm>
        </p:spPr>
        <p:txBody>
          <a:bodyPr anchor="b">
            <a:noAutofit/>
          </a:bodyPr>
          <a:lstStyle/>
          <a:p>
            <a:pPr algn="ctr"/>
            <a:r>
              <a:rPr lang="sk-SK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Oprávnenosť výdavkov FMP – príloha č. 4 Príručky pre žiadateľa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111BB03-C99E-4086-7676-4F5BF8599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79" y="3791791"/>
            <a:ext cx="1990437" cy="1918245"/>
          </a:xfrm>
          <a:prstGeom prst="rect">
            <a:avLst/>
          </a:prstGeom>
        </p:spPr>
      </p:pic>
      <p:pic>
        <p:nvPicPr>
          <p:cNvPr id="8" name="Obrázek 7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8FC79088-D021-F27A-B779-F1DD025B82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15" y="202441"/>
            <a:ext cx="5051959" cy="64401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1E7D2D-FD00-0C50-8005-555FFB5F1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2448" y="860475"/>
            <a:ext cx="7506415" cy="5795084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</a:rPr>
              <a:t>Všeobecné princípy oprávnenosti výdavkov</a:t>
            </a:r>
            <a:r>
              <a:rPr lang="sk-SK" sz="20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2000" b="1" dirty="0">
                <a:solidFill>
                  <a:srgbClr val="002060"/>
                </a:solidFill>
              </a:rPr>
              <a:t>Časová oprávnenosť:</a:t>
            </a:r>
          </a:p>
          <a:p>
            <a:pPr algn="just">
              <a:lnSpc>
                <a:spcPct val="110000"/>
              </a:lnSpc>
            </a:pPr>
            <a:r>
              <a:rPr lang="sk-SK" sz="2000" dirty="0">
                <a:solidFill>
                  <a:srgbClr val="002060"/>
                </a:solidFill>
              </a:rPr>
              <a:t>oprávnenosť výdavkov </a:t>
            </a:r>
            <a:r>
              <a:rPr lang="sk-SK" sz="2000" b="1" dirty="0">
                <a:solidFill>
                  <a:srgbClr val="002060"/>
                </a:solidFill>
              </a:rPr>
              <a:t>začína</a:t>
            </a:r>
            <a:r>
              <a:rPr lang="sk-SK" sz="2000" dirty="0">
                <a:solidFill>
                  <a:srgbClr val="002060"/>
                </a:solidFill>
              </a:rPr>
              <a:t> dňom nasledujúcim po dni podania žiadosti o financovanie malého projektu. Obdobie oprávnenosti musí zodpovedať termínom uvedeným v harmonograme aktivít MP uvedenom v Zmluve s KU , </a:t>
            </a:r>
            <a:r>
              <a:rPr lang="sk-SK" sz="2000" dirty="0" err="1">
                <a:solidFill>
                  <a:srgbClr val="002060"/>
                </a:solidFill>
              </a:rPr>
              <a:t>tj</a:t>
            </a:r>
            <a:r>
              <a:rPr lang="sk-SK" sz="2000" dirty="0">
                <a:solidFill>
                  <a:srgbClr val="002060"/>
                </a:solidFill>
              </a:rPr>
              <a:t>. rozhodujúci dátum pre oprávnenosť výdavkov je dátum ktorý nastane neskôr.</a:t>
            </a:r>
          </a:p>
          <a:p>
            <a:pPr algn="just">
              <a:lnSpc>
                <a:spcPct val="110000"/>
              </a:lnSpc>
            </a:pPr>
            <a:r>
              <a:rPr lang="sk-SK" sz="2000" dirty="0">
                <a:solidFill>
                  <a:srgbClr val="002060"/>
                </a:solidFill>
              </a:rPr>
              <a:t>oprávnenosť výdavkov </a:t>
            </a:r>
            <a:r>
              <a:rPr lang="sk-SK" sz="2000" b="1" dirty="0">
                <a:solidFill>
                  <a:srgbClr val="002060"/>
                </a:solidFill>
              </a:rPr>
              <a:t>končí</a:t>
            </a:r>
            <a:r>
              <a:rPr lang="sk-SK" sz="2000" dirty="0">
                <a:solidFill>
                  <a:srgbClr val="002060"/>
                </a:solidFill>
              </a:rPr>
              <a:t> posledným dňom realizácie aktivít malého projektu uvedenom v Zmluve s KU, </a:t>
            </a:r>
            <a:r>
              <a:rPr lang="sk-SK" sz="2000" dirty="0" err="1">
                <a:solidFill>
                  <a:srgbClr val="002060"/>
                </a:solidFill>
              </a:rPr>
              <a:t>t.j</a:t>
            </a:r>
            <a:r>
              <a:rPr lang="sk-SK" sz="2000" dirty="0">
                <a:solidFill>
                  <a:srgbClr val="002060"/>
                </a:solidFill>
              </a:rPr>
              <a:t>. deň zdaniteľného plnenia/deň dodania danej tovaru/služby/ deň vystavenia Fa musí byť najneskôr v posledný deň harmonogramu MP.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2000" b="1" dirty="0">
                <a:solidFill>
                  <a:srgbClr val="002060"/>
                </a:solidFill>
              </a:rPr>
              <a:t>Výdavky na prípravu malého projektu nie sú oprávnené.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2000" dirty="0">
                <a:solidFill>
                  <a:srgbClr val="002060"/>
                </a:solidFill>
              </a:rPr>
              <a:t>Výdavky malého projektu musia </a:t>
            </a:r>
            <a:r>
              <a:rPr lang="cs-CZ" sz="2000" dirty="0">
                <a:solidFill>
                  <a:srgbClr val="002060"/>
                </a:solidFill>
              </a:rPr>
              <a:t>byť </a:t>
            </a:r>
            <a:r>
              <a:rPr lang="sk-SK" sz="2000" dirty="0">
                <a:solidFill>
                  <a:srgbClr val="002060"/>
                </a:solidFill>
              </a:rPr>
              <a:t>jednoznačne prepojené na aktivity malého projektu, ciele projektu a očakávané výstupy.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2000" dirty="0">
                <a:solidFill>
                  <a:srgbClr val="002060"/>
                </a:solidFill>
              </a:rPr>
              <a:t>Využitie nadobudnutého majetku musí byť dostatočne popísané v žiadosti o FINMP počas realizácie aktivít projektu, ako aj v dobe udržateľnosti.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2000" b="1" dirty="0">
                <a:solidFill>
                  <a:srgbClr val="002060"/>
                </a:solidFill>
              </a:rPr>
              <a:t>Výdavky musia byť v súlade s rozpočtom schválenej žiadosti o financovanie malého projektu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1900" b="1" dirty="0">
                <a:solidFill>
                  <a:srgbClr val="002060"/>
                </a:solidFill>
              </a:rPr>
              <a:t>Výdavky musia byť vynaložené v súlade s príslušnými právnymi predpismi a </a:t>
            </a:r>
            <a:r>
              <a:rPr lang="sk-SK" sz="1900" dirty="0">
                <a:solidFill>
                  <a:srgbClr val="002060"/>
                </a:solidFill>
              </a:rPr>
              <a:t>musia</a:t>
            </a:r>
            <a:r>
              <a:rPr lang="cs-CZ" sz="1900" dirty="0">
                <a:solidFill>
                  <a:srgbClr val="002060"/>
                </a:solidFill>
              </a:rPr>
              <a:t> byť </a:t>
            </a:r>
            <a:r>
              <a:rPr lang="sk-SK" sz="1900" dirty="0">
                <a:solidFill>
                  <a:srgbClr val="002060"/>
                </a:solidFill>
              </a:rPr>
              <a:t>vedené v analytickej účtovnej evidencii projektu konečného užívateľa</a:t>
            </a:r>
            <a:r>
              <a:rPr lang="cs-CZ" sz="1900" dirty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1900" b="1" dirty="0">
                <a:solidFill>
                  <a:srgbClr val="002060"/>
                </a:solidFill>
              </a:rPr>
              <a:t>Paušálne výdavky sa nedokladajú</a:t>
            </a:r>
            <a:r>
              <a:rPr lang="sk-SK" sz="1900" dirty="0">
                <a:solidFill>
                  <a:srgbClr val="002060"/>
                </a:solidFill>
              </a:rPr>
              <a:t>, ale musia byť v analytickej evidencii projektu zaúčtované. </a:t>
            </a:r>
            <a:endParaRPr lang="sk-SK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73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E8A0A2-071B-04E7-8B8C-4B62F12EC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9950870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</a:t>
            </a:r>
            <a:r>
              <a:rPr lang="sk-SK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ozpočtové</a:t>
            </a:r>
            <a:r>
              <a:rPr lang="sk-SK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kapitoly </a:t>
            </a:r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malého projektu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CC98FA-264D-3963-B85B-7626E46CC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80" y="1969087"/>
            <a:ext cx="10397035" cy="449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28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2E12BF-24BF-D222-B242-872CCFAE2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F36AD3-A8FF-73EB-C455-EC7A6E28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90" y="378691"/>
            <a:ext cx="3433312" cy="2715244"/>
          </a:xfrm>
        </p:spPr>
        <p:txBody>
          <a:bodyPr anchor="b">
            <a:noAutofit/>
          </a:bodyPr>
          <a:lstStyle/>
          <a:p>
            <a:pPr algn="ctr"/>
            <a:r>
              <a:rPr lang="cs-CZ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Oprávnenosť</a:t>
            </a:r>
            <a: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výdavkov</a:t>
            </a:r>
            <a: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FMP  Kapitola 1 </a:t>
            </a:r>
            <a:b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Náklady na </a:t>
            </a:r>
            <a:r>
              <a:rPr lang="cs-CZ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zamestnancov</a:t>
            </a:r>
            <a:endParaRPr lang="cs-CZ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ek 7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8FC79088-D021-F27A-B779-F1DD025B8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15" y="202441"/>
            <a:ext cx="5051959" cy="64401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1E7D2D-FD00-0C50-8005-555FFB5F1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3686" y="1048899"/>
            <a:ext cx="7223976" cy="5419634"/>
          </a:xfrm>
        </p:spPr>
        <p:txBody>
          <a:bodyPr anchor="ctr">
            <a:normAutofit fontScale="925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sk-SK" sz="2200" b="1" dirty="0">
                <a:solidFill>
                  <a:srgbClr val="002060"/>
                </a:solidFill>
              </a:rPr>
              <a:t>Ide o pracovné pozície na základe pracovných zmlúv, dohôd uzatvorených podľa Zákonníka práce </a:t>
            </a:r>
            <a:r>
              <a:rPr lang="sk-SK" sz="2200" dirty="0">
                <a:solidFill>
                  <a:srgbClr val="002060"/>
                </a:solidFill>
              </a:rPr>
              <a:t>č. 311/2001 Z. Z. v platnom znení</a:t>
            </a:r>
            <a:r>
              <a:rPr lang="sk-SK" sz="2200" b="1" dirty="0">
                <a:solidFill>
                  <a:srgbClr val="002060"/>
                </a:solidFill>
              </a:rPr>
              <a:t>/</a:t>
            </a:r>
            <a:r>
              <a:rPr lang="sk-SK" sz="2200" b="1" dirty="0" err="1">
                <a:solidFill>
                  <a:srgbClr val="002060"/>
                </a:solidFill>
              </a:rPr>
              <a:t>Zákoníka</a:t>
            </a:r>
            <a:r>
              <a:rPr lang="sk-SK" sz="2200" b="1" dirty="0">
                <a:solidFill>
                  <a:srgbClr val="002060"/>
                </a:solidFill>
              </a:rPr>
              <a:t> práce </a:t>
            </a:r>
            <a:r>
              <a:rPr lang="sk-SK" sz="2200" dirty="0">
                <a:solidFill>
                  <a:srgbClr val="002060"/>
                </a:solidFill>
              </a:rPr>
              <a:t>č. 262/2006 </a:t>
            </a:r>
            <a:r>
              <a:rPr lang="sk-SK" sz="2200" dirty="0" err="1">
                <a:solidFill>
                  <a:srgbClr val="002060"/>
                </a:solidFill>
              </a:rPr>
              <a:t>Sb</a:t>
            </a:r>
            <a:r>
              <a:rPr lang="sk-SK" sz="2200" dirty="0">
                <a:solidFill>
                  <a:srgbClr val="002060"/>
                </a:solidFill>
              </a:rPr>
              <a:t>. v platnom znení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2100" b="1" dirty="0">
                <a:solidFill>
                  <a:srgbClr val="0070C0"/>
                </a:solidFill>
              </a:rPr>
              <a:t>Spôsob vykazovania: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cs-CZ" sz="1800" b="1" dirty="0"/>
              <a:t>1.  </a:t>
            </a:r>
            <a:r>
              <a:rPr lang="sk-SK" sz="1800" b="1" dirty="0">
                <a:solidFill>
                  <a:srgbClr val="0070C0"/>
                </a:solidFill>
              </a:rPr>
              <a:t>Paušál 15% alebo 3% </a:t>
            </a:r>
            <a:r>
              <a:rPr lang="sk-SK" sz="1800" b="1" dirty="0">
                <a:solidFill>
                  <a:srgbClr val="002060"/>
                </a:solidFill>
              </a:rPr>
              <a:t>z ostatných priamych výdavkov, </a:t>
            </a:r>
            <a:r>
              <a:rPr lang="sk-SK" sz="1800" b="1" dirty="0" err="1">
                <a:solidFill>
                  <a:srgbClr val="002060"/>
                </a:solidFill>
              </a:rPr>
              <a:t>tj</a:t>
            </a:r>
            <a:r>
              <a:rPr lang="sk-SK" sz="1800" b="1" dirty="0">
                <a:solidFill>
                  <a:srgbClr val="002060"/>
                </a:solidFill>
              </a:rPr>
              <a:t>. z kapitoly 3, 4 a 5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sk-SK" sz="1800" dirty="0">
                <a:solidFill>
                  <a:srgbClr val="002060"/>
                </a:solidFill>
              </a:rPr>
              <a:t>nedokladá sa 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sk-SK" sz="1800" dirty="0">
                <a:solidFill>
                  <a:srgbClr val="002060"/>
                </a:solidFill>
              </a:rPr>
              <a:t>táto metóda sa nemôže kombinovať s inou metódou vykazovania nákladov na zamestnancov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1800" b="1" dirty="0"/>
              <a:t>2. </a:t>
            </a:r>
            <a:r>
              <a:rPr lang="sk-SK" sz="1800" b="1" dirty="0">
                <a:solidFill>
                  <a:srgbClr val="0070C0"/>
                </a:solidFill>
              </a:rPr>
              <a:t>UNIT COST </a:t>
            </a:r>
            <a:r>
              <a:rPr lang="sk-SK" sz="1800" b="1" dirty="0">
                <a:solidFill>
                  <a:srgbClr val="002060"/>
                </a:solidFill>
              </a:rPr>
              <a:t>– jednotkové náklady - limity stanovené v prílohe </a:t>
            </a:r>
            <a:br>
              <a:rPr lang="sk-SK" sz="1800" b="1" dirty="0">
                <a:solidFill>
                  <a:srgbClr val="002060"/>
                </a:solidFill>
              </a:rPr>
            </a:br>
            <a:r>
              <a:rPr lang="sk-SK" sz="1800" b="1" dirty="0">
                <a:solidFill>
                  <a:srgbClr val="002060"/>
                </a:solidFill>
              </a:rPr>
              <a:t>k Oprávnenosti výdavkov – Tabuľka pracovných pozícií a príslušné výšky sadzieb pri uplatnení jednotkových nákladov (mesačná alebo hodinová sadzba)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1800" dirty="0">
                <a:solidFill>
                  <a:srgbClr val="002060"/>
                </a:solidFill>
              </a:rPr>
              <a:t>-  je možné kombinovať s metódou „1720“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1800" dirty="0">
                <a:solidFill>
                  <a:srgbClr val="002060"/>
                </a:solidFill>
              </a:rPr>
              <a:t>-  je potrebné preukázanie vzniku/uzatvorenia pracovného pomeru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BB1EDF4-F204-0628-B89C-ECF95B430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84" y="3386428"/>
            <a:ext cx="3550447" cy="29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8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EA6391-A28E-776B-E4F8-78FE3C11A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55" y="2002333"/>
            <a:ext cx="3611106" cy="1850908"/>
          </a:xfrm>
        </p:spPr>
        <p:txBody>
          <a:bodyPr anchor="b">
            <a:normAutofit/>
          </a:bodyPr>
          <a:lstStyle/>
          <a:p>
            <a:pPr algn="ctr"/>
            <a:r>
              <a:rPr lang="cs-CZ" sz="4000" b="1">
                <a:solidFill>
                  <a:srgbClr val="FFFFFF"/>
                </a:solidFill>
              </a:rPr>
              <a:t>PROGRAM</a:t>
            </a:r>
            <a:r>
              <a:rPr lang="cs-CZ" sz="4000">
                <a:solidFill>
                  <a:srgbClr val="FFFFFF"/>
                </a:solidFill>
              </a:rPr>
              <a:t> </a:t>
            </a:r>
            <a:r>
              <a:rPr lang="cs-CZ" sz="4000" b="1">
                <a:solidFill>
                  <a:srgbClr val="FFFFFF"/>
                </a:solidFill>
              </a:rPr>
              <a:t>Seminára pre žiadateľov</a:t>
            </a:r>
            <a:endParaRPr lang="cs-CZ" sz="4000" b="1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41901C-736A-B002-B96A-C7BA7843C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3100" y="1151142"/>
            <a:ext cx="7186864" cy="5418991"/>
          </a:xfrm>
        </p:spPr>
        <p:txBody>
          <a:bodyPr anchor="ctr">
            <a:noAutofit/>
          </a:bodyPr>
          <a:lstStyle/>
          <a:p>
            <a:pPr marL="457200" indent="-457200">
              <a:buAutoNum type="arabicPeriod"/>
            </a:pPr>
            <a:r>
              <a:rPr lang="sk-SK" sz="2400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Predstavenie Správcu a Administrátora ČR/SR</a:t>
            </a:r>
          </a:p>
          <a:p>
            <a:pPr marL="457200" indent="-457200">
              <a:buAutoNum type="arabicPeriod"/>
            </a:pPr>
            <a:r>
              <a:rPr lang="sk-SK" sz="2400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Predstavenie Fondu malých projektov</a:t>
            </a:r>
          </a:p>
          <a:p>
            <a:pPr marL="457200" indent="-457200">
              <a:buAutoNum type="arabicPeriod"/>
            </a:pPr>
            <a:r>
              <a:rPr lang="sk-SK" sz="2400" b="0" i="0" u="none" strike="noStrike" baseline="0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Výzvy na predkladanie žiadostí o financovanie  malého projektu</a:t>
            </a:r>
          </a:p>
          <a:p>
            <a:pPr marL="457200" indent="-457200">
              <a:buAutoNum type="arabicPeriod"/>
            </a:pPr>
            <a:r>
              <a:rPr lang="sk-SK" sz="2400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Oprávnenosť výdavkov FMP</a:t>
            </a:r>
          </a:p>
          <a:p>
            <a:pPr marL="457200" indent="-457200">
              <a:buAutoNum type="arabicPeriod"/>
            </a:pPr>
            <a:r>
              <a:rPr lang="sk-SK" sz="2400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Prílohy k žiadosti o FINMP</a:t>
            </a:r>
          </a:p>
          <a:p>
            <a:pPr marL="457200" indent="-457200">
              <a:buAutoNum type="arabicPeriod"/>
            </a:pP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Prestávka</a:t>
            </a:r>
          </a:p>
          <a:p>
            <a:pPr marL="457200" indent="-457200">
              <a:buAutoNum type="arabicPeriod"/>
            </a:pPr>
            <a:r>
              <a:rPr lang="sk-SK" sz="2400" b="0" i="0" u="none" strike="noStrike" baseline="0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Formulár Žiadosti o financovanie malého projektu – fmp.egrant.sk</a:t>
            </a:r>
          </a:p>
          <a:p>
            <a:pPr marL="457200" indent="-457200">
              <a:buAutoNum type="arabicPeriod"/>
            </a:pPr>
            <a:r>
              <a:rPr lang="sk-SK" sz="2400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Hodnotiaci a výberový proces </a:t>
            </a:r>
          </a:p>
          <a:p>
            <a:pPr marL="457200" indent="-457200">
              <a:buAutoNum type="arabicPeriod"/>
            </a:pPr>
            <a:r>
              <a:rPr lang="sk-SK" sz="2400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Publicita a informovanosť </a:t>
            </a:r>
          </a:p>
          <a:p>
            <a:pPr marL="457200" indent="-457200">
              <a:buAutoNum type="arabicPeriod"/>
            </a:pPr>
            <a:r>
              <a:rPr lang="sk-SK" sz="2400" b="0" i="0" u="none" strike="noStrike" baseline="0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Diskusia a priestor na otázky</a:t>
            </a:r>
            <a:r>
              <a:rPr lang="sk-SK" sz="2500" b="0" i="0" u="none" strike="noStrike" baseline="0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5" name="Obrázek 4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C7314A5B-D7BE-CD95-AE59-0FB256C4C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50" y="139756"/>
            <a:ext cx="6003271" cy="76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43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2E12BF-24BF-D222-B242-872CCFAE2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F36AD3-A8FF-73EB-C455-EC7A6E28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90" y="378691"/>
            <a:ext cx="3433312" cy="2715244"/>
          </a:xfrm>
        </p:spPr>
        <p:txBody>
          <a:bodyPr anchor="b">
            <a:noAutofit/>
          </a:bodyPr>
          <a:lstStyle/>
          <a:p>
            <a:pPr algn="ctr"/>
            <a:r>
              <a:rPr lang="cs-CZ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Oprávnenosť</a:t>
            </a:r>
            <a: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výdavkov</a:t>
            </a:r>
            <a: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FMP  Kapitola 1 </a:t>
            </a:r>
            <a:b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Náklady na </a:t>
            </a:r>
            <a:r>
              <a:rPr lang="cs-CZ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zamestnancov</a:t>
            </a:r>
            <a:endParaRPr lang="cs-CZ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ek 7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8FC79088-D021-F27A-B779-F1DD025B8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15" y="202441"/>
            <a:ext cx="5051959" cy="64401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1E7D2D-FD00-0C50-8005-555FFB5F1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833" y="1048900"/>
            <a:ext cx="7223976" cy="560666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800" b="1" dirty="0">
                <a:solidFill>
                  <a:srgbClr val="002060"/>
                </a:solidFill>
              </a:rPr>
              <a:t>3</a:t>
            </a:r>
            <a:r>
              <a:rPr lang="sk-SK" sz="1800" b="1" dirty="0">
                <a:solidFill>
                  <a:srgbClr val="002060"/>
                </a:solidFill>
              </a:rPr>
              <a:t>.</a:t>
            </a:r>
            <a:r>
              <a:rPr lang="sk-SK" sz="1800" b="1" dirty="0"/>
              <a:t> </a:t>
            </a:r>
            <a:r>
              <a:rPr lang="sk-SK" sz="1800" b="1" dirty="0">
                <a:solidFill>
                  <a:srgbClr val="0070C0"/>
                </a:solidFill>
              </a:rPr>
              <a:t>Hodinová sadzba „1720“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1800" dirty="0">
                <a:solidFill>
                  <a:srgbClr val="002060"/>
                </a:solidFill>
              </a:rPr>
              <a:t>- táto metóda vychádza z Nariadenia EP a Rady EÚ 1030/2021, čl. 55 ods. 2 písm. a)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1800" dirty="0">
                <a:solidFill>
                  <a:srgbClr val="002060"/>
                </a:solidFill>
              </a:rPr>
              <a:t>Žiadateľ vypočíta podľa návodu v Oprávnenosti výdavkov FMP pričom pri predložení žiadosti o financovanie malého projektu žiadateľ predkladá:</a:t>
            </a:r>
          </a:p>
          <a:p>
            <a:pPr algn="just">
              <a:lnSpc>
                <a:spcPct val="110000"/>
              </a:lnSpc>
            </a:pPr>
            <a:r>
              <a:rPr lang="sk-SK" sz="1800" dirty="0">
                <a:solidFill>
                  <a:srgbClr val="002060"/>
                </a:solidFill>
              </a:rPr>
              <a:t>dokumentáciu o existencii danej pracovnej pozície v organizácii – anonymizované pracovné zmluvy s anonymizovanými výplatnými páskami za obdobie 12 mesiacov pred predložením žiadosti o FINMP (v prípade ak žiadateľ nevie zdokumentovať 12 mesiacov, je možné použiť kratšie obdobie, nie však menej ako 6 mesiacov).</a:t>
            </a:r>
          </a:p>
          <a:p>
            <a:pPr algn="just">
              <a:lnSpc>
                <a:spcPct val="110000"/>
              </a:lnSpc>
            </a:pPr>
            <a:r>
              <a:rPr lang="sk-SK" sz="1800" dirty="0">
                <a:solidFill>
                  <a:srgbClr val="002060"/>
                </a:solidFill>
              </a:rPr>
              <a:t>spôsob výpočtu – vzory výpočtu pri 12 mesiacoch alebo pri kratšej dobe sú uvedené v Oprávnenosti výdavkov FMP, str. 10. </a:t>
            </a:r>
          </a:p>
          <a:p>
            <a:pPr algn="just">
              <a:lnSpc>
                <a:spcPct val="110000"/>
              </a:lnSpc>
            </a:pPr>
            <a:r>
              <a:rPr lang="sk-SK" sz="1800" dirty="0">
                <a:solidFill>
                  <a:srgbClr val="002060"/>
                </a:solidFill>
              </a:rPr>
              <a:t>V prípade využitia tejto metódy je uvedená dokumentácia povinnou prílohou k žiadosti o FINMP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800" b="1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2400" b="1" dirty="0">
                <a:solidFill>
                  <a:srgbClr val="0070C0"/>
                </a:solidFill>
              </a:rPr>
              <a:t>!!! Náklady na zamestnancov si žiadateľ nemusí nárokovať, pokiaľ vlastný personál zabezpečí chod projektu. !!!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BB1EDF4-F204-0628-B89C-ECF95B430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84" y="3386428"/>
            <a:ext cx="3550447" cy="29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57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2E12BF-24BF-D222-B242-872CCFAE2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F36AD3-A8FF-73EB-C455-EC7A6E28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90" y="291929"/>
            <a:ext cx="3433312" cy="2931562"/>
          </a:xfrm>
        </p:spPr>
        <p:txBody>
          <a:bodyPr anchor="b">
            <a:noAutofit/>
          </a:bodyPr>
          <a:lstStyle/>
          <a:p>
            <a:pPr algn="ctr"/>
            <a:r>
              <a:rPr lang="sk-SK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Oprávnenosť výdavkov FMP</a:t>
            </a:r>
            <a:br>
              <a:rPr lang="sk-SK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Kapitola 2</a:t>
            </a:r>
            <a:br>
              <a:rPr lang="sk-SK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Cestovné náklady a náklady na ubytovanie</a:t>
            </a:r>
          </a:p>
        </p:txBody>
      </p:sp>
      <p:pic>
        <p:nvPicPr>
          <p:cNvPr id="8" name="Obrázek 7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8FC79088-D021-F27A-B779-F1DD025B8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15" y="202441"/>
            <a:ext cx="5051959" cy="64401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1E7D2D-FD00-0C50-8005-555FFB5F1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833" y="1138521"/>
            <a:ext cx="7006822" cy="540082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k-SK" sz="2400" b="1" dirty="0">
                <a:solidFill>
                  <a:srgbClr val="0070C0"/>
                </a:solidFill>
              </a:rPr>
              <a:t>Spôsob vykazovania: Paušál 7% z kapitoly </a:t>
            </a:r>
            <a:r>
              <a:rPr lang="cs-CZ" sz="2400" b="1" dirty="0">
                <a:solidFill>
                  <a:srgbClr val="0070C0"/>
                </a:solidFill>
              </a:rPr>
              <a:t>1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400" b="1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cs-CZ" sz="1900" dirty="0">
                <a:solidFill>
                  <a:schemeClr val="accent1">
                    <a:lumMod val="50000"/>
                  </a:schemeClr>
                </a:solidFill>
              </a:rPr>
              <a:t>- i</a:t>
            </a:r>
            <a:r>
              <a:rPr lang="sk-SK" sz="1900" dirty="0">
                <a:solidFill>
                  <a:schemeClr val="accent1">
                    <a:lumMod val="50000"/>
                  </a:schemeClr>
                </a:solidFill>
              </a:rPr>
              <a:t>de o cestovné náhrady súvisiace so služobnými cestami zamestnancov z kapitoly 1, ktoré vzniknú na základe Zákona o cestovných náhradách č. 283/2002 </a:t>
            </a:r>
            <a:r>
              <a:rPr lang="sk-SK" sz="1900" dirty="0" err="1">
                <a:solidFill>
                  <a:schemeClr val="accent1">
                    <a:lumMod val="50000"/>
                  </a:schemeClr>
                </a:solidFill>
              </a:rPr>
              <a:t>Z.z</a:t>
            </a:r>
            <a:r>
              <a:rPr lang="sk-SK" sz="1900" dirty="0">
                <a:solidFill>
                  <a:schemeClr val="accent1">
                    <a:lumMod val="50000"/>
                  </a:schemeClr>
                </a:solidFill>
              </a:rPr>
              <a:t>. v platnom znení / Zákona o </a:t>
            </a:r>
            <a:r>
              <a:rPr lang="sk-SK" sz="1900" dirty="0" err="1">
                <a:solidFill>
                  <a:schemeClr val="accent1">
                    <a:lumMod val="50000"/>
                  </a:schemeClr>
                </a:solidFill>
              </a:rPr>
              <a:t>cestovních</a:t>
            </a:r>
            <a:r>
              <a:rPr lang="sk-SK" sz="1900" dirty="0">
                <a:solidFill>
                  <a:schemeClr val="accent1">
                    <a:lumMod val="50000"/>
                  </a:schemeClr>
                </a:solidFill>
              </a:rPr>
              <a:t> náhradách č. 201/1998 </a:t>
            </a:r>
            <a:r>
              <a:rPr lang="sk-SK" sz="1900" dirty="0" err="1">
                <a:solidFill>
                  <a:schemeClr val="accent1">
                    <a:lumMod val="50000"/>
                  </a:schemeClr>
                </a:solidFill>
              </a:rPr>
              <a:t>Sb</a:t>
            </a:r>
            <a:r>
              <a:rPr lang="sk-SK" sz="1900" dirty="0">
                <a:solidFill>
                  <a:schemeClr val="accent1">
                    <a:lumMod val="50000"/>
                  </a:schemeClr>
                </a:solidFill>
              </a:rPr>
              <a:t>. v platnom znení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1900" dirty="0">
                <a:solidFill>
                  <a:schemeClr val="accent1">
                    <a:lumMod val="50000"/>
                  </a:schemeClr>
                </a:solidFill>
              </a:rPr>
              <a:t>- môžu byť nárokované len v prípade, ak je nárokovaná aj kapitola 1 Náklady na zamestnancov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BB1EDF4-F204-0628-B89C-ECF95B430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84" y="3386428"/>
            <a:ext cx="3550447" cy="29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9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2E12BF-24BF-D222-B242-872CCFAE2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F36AD3-A8FF-73EB-C455-EC7A6E28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90" y="286327"/>
            <a:ext cx="3433312" cy="2807608"/>
          </a:xfrm>
        </p:spPr>
        <p:txBody>
          <a:bodyPr anchor="b">
            <a:noAutofit/>
          </a:bodyPr>
          <a:lstStyle/>
          <a:p>
            <a:pPr algn="ctr"/>
            <a:r>
              <a:rPr lang="cs-CZ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Oprávnenosť</a:t>
            </a:r>
            <a: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výdavkov</a:t>
            </a:r>
            <a: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FMP – Kapitola 3 </a:t>
            </a:r>
            <a:b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dirty="0">
                <a:solidFill>
                  <a:schemeClr val="bg1"/>
                </a:solidFill>
              </a:rPr>
              <a:t>Náklady na externé odborné znalosti a služby 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ek 7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8FC79088-D021-F27A-B779-F1DD025B8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15" y="202441"/>
            <a:ext cx="5051959" cy="64401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1E7D2D-FD00-0C50-8005-555FFB5F1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2092" y="1000293"/>
            <a:ext cx="7467351" cy="5655265"/>
          </a:xfrm>
        </p:spPr>
        <p:txBody>
          <a:bodyPr anchor="ctr">
            <a:normAutofit fontScale="3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k-SK" sz="5100" b="1" dirty="0">
                <a:solidFill>
                  <a:srgbClr val="0070C0"/>
                </a:solidFill>
              </a:rPr>
              <a:t>Spôsob vykazovania: Priame vykazovanie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k-SK" sz="2000" b="1" dirty="0">
              <a:solidFill>
                <a:srgbClr val="0070C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sk-SK" sz="3700" dirty="0">
                <a:solidFill>
                  <a:srgbClr val="002060"/>
                </a:solidFill>
              </a:rPr>
              <a:t>štúdie, analýzy alebo prieskumy (ako sú napríklad hodnotenia, stratégie, koncepčné poznámky, konštrukčné plány, príručky ak sú použité v rámci realizácie aktivít malého projektu)</a:t>
            </a:r>
          </a:p>
          <a:p>
            <a:pPr algn="just">
              <a:lnSpc>
                <a:spcPct val="120000"/>
              </a:lnSpc>
            </a:pPr>
            <a:r>
              <a:rPr lang="sk-SK" sz="3700" dirty="0">
                <a:solidFill>
                  <a:srgbClr val="002060"/>
                </a:solidFill>
              </a:rPr>
              <a:t>odborná príprava a školenia </a:t>
            </a:r>
          </a:p>
          <a:p>
            <a:pPr algn="just">
              <a:lnSpc>
                <a:spcPct val="120000"/>
              </a:lnSpc>
            </a:pPr>
            <a:r>
              <a:rPr lang="sk-SK" sz="3700" dirty="0">
                <a:solidFill>
                  <a:srgbClr val="002060"/>
                </a:solidFill>
              </a:rPr>
              <a:t>preklady</a:t>
            </a:r>
          </a:p>
          <a:p>
            <a:pPr algn="just">
              <a:lnSpc>
                <a:spcPct val="120000"/>
              </a:lnSpc>
            </a:pPr>
            <a:r>
              <a:rPr lang="sk-SK" sz="3700" b="1" dirty="0">
                <a:solidFill>
                  <a:srgbClr val="002060"/>
                </a:solidFill>
              </a:rPr>
              <a:t>služby týkajúce sa organizácie a realizácie akcií alebo zasadnutí</a:t>
            </a:r>
          </a:p>
          <a:p>
            <a:pPr algn="just">
              <a:lnSpc>
                <a:spcPct val="120000"/>
              </a:lnSpc>
            </a:pPr>
            <a:r>
              <a:rPr lang="sk-SK" sz="3700" dirty="0">
                <a:solidFill>
                  <a:srgbClr val="002060"/>
                </a:solidFill>
              </a:rPr>
              <a:t>účasť na podujatiach (napr. registračné poplatky)</a:t>
            </a:r>
          </a:p>
          <a:p>
            <a:pPr algn="just">
              <a:lnSpc>
                <a:spcPct val="120000"/>
              </a:lnSpc>
            </a:pPr>
            <a:r>
              <a:rPr lang="sk-SK" sz="3700" b="1" dirty="0">
                <a:solidFill>
                  <a:srgbClr val="002060"/>
                </a:solidFill>
              </a:rPr>
              <a:t>vývoj, úpravy a aktualizácie webových sídiel a IT systémov</a:t>
            </a:r>
          </a:p>
          <a:p>
            <a:pPr algn="just">
              <a:lnSpc>
                <a:spcPct val="120000"/>
              </a:lnSpc>
            </a:pPr>
            <a:r>
              <a:rPr lang="sk-SK" sz="3700" b="1" dirty="0">
                <a:solidFill>
                  <a:srgbClr val="002060"/>
                </a:solidFill>
              </a:rPr>
              <a:t>propagácia, komunikácia, publicita, reklama </a:t>
            </a:r>
            <a:r>
              <a:rPr lang="sk-SK" sz="3700" dirty="0">
                <a:solidFill>
                  <a:srgbClr val="002060"/>
                </a:solidFill>
              </a:rPr>
              <a:t>a činnosti alebo informovanie spojené s realizáciou malého projektu alebo programom ako takým</a:t>
            </a:r>
          </a:p>
          <a:p>
            <a:pPr algn="just">
              <a:lnSpc>
                <a:spcPct val="120000"/>
              </a:lnSpc>
            </a:pPr>
            <a:r>
              <a:rPr lang="sk-SK" sz="3700" b="1" dirty="0">
                <a:solidFill>
                  <a:srgbClr val="002060"/>
                </a:solidFill>
              </a:rPr>
              <a:t>cestovné a ubytovanie pre externých expertov a poskytovateľov služieb, ako aj pre cieľové skupiny vrátane poistenia</a:t>
            </a:r>
          </a:p>
          <a:p>
            <a:pPr algn="just">
              <a:lnSpc>
                <a:spcPct val="120000"/>
              </a:lnSpc>
            </a:pPr>
            <a:r>
              <a:rPr lang="sk-SK" sz="3700" dirty="0">
                <a:solidFill>
                  <a:srgbClr val="002060"/>
                </a:solidFill>
              </a:rPr>
              <a:t>práva duševného vlastníctva</a:t>
            </a:r>
          </a:p>
          <a:p>
            <a:pPr algn="just">
              <a:lnSpc>
                <a:spcPct val="120000"/>
              </a:lnSpc>
            </a:pPr>
            <a:r>
              <a:rPr lang="sk-SK" sz="3700" b="1" dirty="0">
                <a:solidFill>
                  <a:srgbClr val="002060"/>
                </a:solidFill>
              </a:rPr>
              <a:t>catering, náklady na jedlo a občerstvenie </a:t>
            </a:r>
            <a:r>
              <a:rPr lang="sk-SK" sz="3700" dirty="0">
                <a:solidFill>
                  <a:srgbClr val="002060"/>
                </a:solidFill>
              </a:rPr>
              <a:t>(netýka sa stretnutí projektových partnerov trvajúcich menej ako 4h), služby týkajúce sa organizácie a realizácie podujatí alebo zasadnutí (vrátane prenájmu, cateringu alebo tlmočenia)</a:t>
            </a:r>
          </a:p>
          <a:p>
            <a:pPr algn="just">
              <a:lnSpc>
                <a:spcPct val="120000"/>
              </a:lnSpc>
            </a:pPr>
            <a:r>
              <a:rPr lang="sk-SK" sz="3700" dirty="0">
                <a:solidFill>
                  <a:srgbClr val="002060"/>
                </a:solidFill>
              </a:rPr>
              <a:t>právne poradenstvo a notárske služby, technické a finančné odborné znalosti, ostatné poradenské a účtovné služby - iba ak je to nevyhnutné v súvislosti s dosiahnutím cieľa/cieľov malého projektu</a:t>
            </a:r>
          </a:p>
          <a:p>
            <a:pPr algn="just">
              <a:lnSpc>
                <a:spcPct val="120000"/>
              </a:lnSpc>
            </a:pPr>
            <a:r>
              <a:rPr lang="sk-SK" sz="3700" dirty="0">
                <a:solidFill>
                  <a:srgbClr val="002060"/>
                </a:solidFill>
              </a:rPr>
              <a:t>iné osobitné odborné znalosti a služby potrebné v súvislosti s realizáciou malého projektu (ako napr.: výdavky na autorský, geologický a stavebnotechnický/alebo stavebný/ dozor, archeologický prieskum). </a:t>
            </a:r>
            <a:endParaRPr lang="cs-CZ" sz="3700" b="1" dirty="0">
              <a:solidFill>
                <a:srgbClr val="002060"/>
              </a:solidFill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BB1EDF4-F204-0628-B89C-ECF95B430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84" y="3386428"/>
            <a:ext cx="3550447" cy="29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84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2E12BF-24BF-D222-B242-872CCFAE2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F36AD3-A8FF-73EB-C455-EC7A6E28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90" y="286327"/>
            <a:ext cx="3433312" cy="2931562"/>
          </a:xfrm>
        </p:spPr>
        <p:txBody>
          <a:bodyPr anchor="b">
            <a:noAutofit/>
          </a:bodyPr>
          <a:lstStyle/>
          <a:p>
            <a:pPr algn="ctr"/>
            <a:r>
              <a:rPr lang="sk-SK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Oprávnenosť výdavkov FMP </a:t>
            </a:r>
            <a: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Kapitola 4 </a:t>
            </a:r>
            <a:b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dirty="0">
                <a:solidFill>
                  <a:schemeClr val="bg1"/>
                </a:solidFill>
              </a:rPr>
              <a:t>Vecné výdavky - náklady na vybavenie, spotrebný materiál </a:t>
            </a:r>
            <a:br>
              <a:rPr lang="sk-SK" sz="2800" dirty="0">
                <a:solidFill>
                  <a:schemeClr val="bg1"/>
                </a:solidFill>
              </a:rPr>
            </a:br>
            <a:r>
              <a:rPr lang="sk-SK" sz="2800" dirty="0">
                <a:solidFill>
                  <a:schemeClr val="bg1"/>
                </a:solidFill>
              </a:rPr>
              <a:t>a tovary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ek 7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8FC79088-D021-F27A-B779-F1DD025B8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15" y="202441"/>
            <a:ext cx="5051959" cy="64401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1E7D2D-FD00-0C50-8005-555FFB5F1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21" y="1048899"/>
            <a:ext cx="7467351" cy="5407319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k-SK" sz="2400" b="1" dirty="0">
                <a:solidFill>
                  <a:srgbClr val="0070C0"/>
                </a:solidFill>
              </a:rPr>
              <a:t>Spôsob vykazovania: Priame vykazovanie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k-SK" sz="1900" dirty="0">
                <a:solidFill>
                  <a:srgbClr val="002060"/>
                </a:solidFill>
              </a:rPr>
              <a:t>Sem patria napr. výdavky na: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2000" dirty="0">
                <a:solidFill>
                  <a:srgbClr val="002060"/>
                </a:solidFill>
              </a:rPr>
              <a:t>• vybavenie kancelárií </a:t>
            </a:r>
            <a:r>
              <a:rPr lang="sk-SK" sz="2000" b="1" dirty="0">
                <a:solidFill>
                  <a:srgbClr val="002060"/>
                </a:solidFill>
              </a:rPr>
              <a:t>(netýka sa vybavenia pre projektový tím)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2000" dirty="0">
                <a:solidFill>
                  <a:srgbClr val="002060"/>
                </a:solidFill>
              </a:rPr>
              <a:t>• IT hardvér a softvér </a:t>
            </a:r>
            <a:r>
              <a:rPr lang="sk-SK" sz="2000" b="1" dirty="0">
                <a:solidFill>
                  <a:srgbClr val="002060"/>
                </a:solidFill>
              </a:rPr>
              <a:t>(netýka sa vybavenia pre projektový tím)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2000" dirty="0">
                <a:solidFill>
                  <a:srgbClr val="002060"/>
                </a:solidFill>
              </a:rPr>
              <a:t>• nábytok, vybavenie a inštalácie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2000" dirty="0">
                <a:solidFill>
                  <a:srgbClr val="002060"/>
                </a:solidFill>
              </a:rPr>
              <a:t>• laboratórne vybavenie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2000" dirty="0">
                <a:solidFill>
                  <a:srgbClr val="002060"/>
                </a:solidFill>
              </a:rPr>
              <a:t>• stroje a zariadenia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2000" dirty="0">
                <a:solidFill>
                  <a:srgbClr val="002060"/>
                </a:solidFill>
              </a:rPr>
              <a:t>• nástroje alebo prístroje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2000" dirty="0">
                <a:solidFill>
                  <a:srgbClr val="002060"/>
                </a:solidFill>
              </a:rPr>
              <a:t>• iné osobitné vybavenie potrebné na realizáciu aktivít projektu (napr. pomôcky, odborné publikácie, tovar, živý inventár vrátane tovaru a energií potrebných pre realizáciu výskumných a vývojových aktivít projektu)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2000" b="1" dirty="0">
                <a:solidFill>
                  <a:srgbClr val="0070C0"/>
                </a:solidFill>
              </a:rPr>
              <a:t>Vybavenie evidované v účtovníctve ako dlhodobý hmotný majetok a nehmotný majetok – SK žiadatelia : do 1700 eur/do 2400 eur</a:t>
            </a:r>
            <a:endParaRPr lang="sk-SK" sz="2000" dirty="0">
              <a:highlight>
                <a:srgbClr val="FFFF00"/>
              </a:highlight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2000" dirty="0"/>
              <a:t>• </a:t>
            </a:r>
            <a:r>
              <a:rPr lang="sk-SK" sz="2000" b="1" dirty="0">
                <a:solidFill>
                  <a:srgbClr val="002060"/>
                </a:solidFill>
              </a:rPr>
              <a:t>spotrebný materiál, suroviny a tovary </a:t>
            </a:r>
            <a:r>
              <a:rPr lang="sk-SK" sz="2000" dirty="0">
                <a:solidFill>
                  <a:srgbClr val="002060"/>
                </a:solidFill>
              </a:rPr>
              <a:t>nevyhnutné na realizáciu aktivít malého projektu.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BB1EDF4-F204-0628-B89C-ECF95B430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84" y="3386428"/>
            <a:ext cx="3550447" cy="29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41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2E12BF-24BF-D222-B242-872CCFAE2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F36AD3-A8FF-73EB-C455-EC7A6E28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90" y="286327"/>
            <a:ext cx="3433312" cy="2807608"/>
          </a:xfrm>
        </p:spPr>
        <p:txBody>
          <a:bodyPr anchor="b">
            <a:noAutofit/>
          </a:bodyPr>
          <a:lstStyle/>
          <a:p>
            <a:pPr algn="ctr"/>
            <a:r>
              <a:rPr lang="sk-SK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Oprávnenosť výdavkov FMP – </a:t>
            </a:r>
            <a: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Kapitola 5 </a:t>
            </a:r>
            <a:b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bg1"/>
                </a:solidFill>
              </a:rPr>
              <a:t> Investičné náklady a náklady na stavebné práce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ek 7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8FC79088-D021-F27A-B779-F1DD025B8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15" y="202441"/>
            <a:ext cx="5051959" cy="64401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1E7D2D-FD00-0C50-8005-555FFB5F1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21" y="1138522"/>
            <a:ext cx="7467351" cy="5317696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k-SK" sz="2400" b="1" dirty="0">
                <a:solidFill>
                  <a:srgbClr val="0070C0"/>
                </a:solidFill>
              </a:rPr>
              <a:t>Spôsob vykazovania: Priame vykazovanie</a:t>
            </a:r>
          </a:p>
          <a:p>
            <a:pPr marL="0" indent="0">
              <a:lnSpc>
                <a:spcPct val="110000"/>
              </a:lnSpc>
              <a:buNone/>
            </a:pPr>
            <a:endParaRPr lang="sk-SK" sz="800" b="1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1800" b="1" dirty="0">
                <a:solidFill>
                  <a:srgbClr val="0070C0"/>
                </a:solidFill>
              </a:rPr>
              <a:t>5a) Investičné náklady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cs-CZ" sz="1800" b="1" dirty="0">
                <a:solidFill>
                  <a:srgbClr val="0070C0"/>
                </a:solidFill>
              </a:rPr>
              <a:t>SK </a:t>
            </a:r>
            <a:r>
              <a:rPr lang="cs-CZ" sz="1800" b="1" dirty="0">
                <a:solidFill>
                  <a:srgbClr val="002060"/>
                </a:solidFill>
              </a:rPr>
              <a:t>- </a:t>
            </a:r>
            <a:r>
              <a:rPr lang="sk-SK" sz="1800" dirty="0">
                <a:solidFill>
                  <a:srgbClr val="002060"/>
                </a:solidFill>
              </a:rPr>
              <a:t>dlhodobý hmotný majetok s nadobúdacou cenou nad 1700 EUR a náklady na dlhodobý nehmotný majetok s nadobúdacou cenou nad 2400 EUR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1800" b="1" dirty="0">
                <a:solidFill>
                  <a:srgbClr val="0070C0"/>
                </a:solidFill>
              </a:rPr>
              <a:t>CZ </a:t>
            </a:r>
            <a:r>
              <a:rPr lang="sk-SK" sz="1800" b="1" dirty="0">
                <a:solidFill>
                  <a:srgbClr val="002060"/>
                </a:solidFill>
              </a:rPr>
              <a:t>- </a:t>
            </a:r>
            <a:r>
              <a:rPr lang="sk-SK" sz="1800" dirty="0">
                <a:solidFill>
                  <a:srgbClr val="002060"/>
                </a:solidFill>
              </a:rPr>
              <a:t>dlhodobý hmotný majetok s nadobúdacou cenou vyššou ako 80 000 CZK a s dobou použiteľnosti viac ako 1 rok a dlhodobý nehmotný majetok s nadobúdacou cenou nad limit stanovený internou účtovnou smernicou pre nehmotný majetok a s dobou použiteľnosti viac ako 1 rok.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cs-CZ" sz="900" b="1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cs-CZ" sz="1800" b="1" dirty="0">
                <a:solidFill>
                  <a:srgbClr val="0070C0"/>
                </a:solidFill>
              </a:rPr>
              <a:t>5b) Náklady na stavebné práce – len Priorita </a:t>
            </a:r>
            <a:r>
              <a:rPr lang="sk-SK" sz="1800" b="1" dirty="0">
                <a:solidFill>
                  <a:srgbClr val="0070C0"/>
                </a:solidFill>
              </a:rPr>
              <a:t>2.2 Kultúra a cestovný ruch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1800" dirty="0">
                <a:solidFill>
                  <a:srgbClr val="002060"/>
                </a:solidFill>
              </a:rPr>
              <a:t>Výdavky na stavebné práce (napr. novostavby, nadstavby, prístavby, stavebné úpravy) sú oprávnenými výdavkami v prípade, že stavebné práce sú nevyhnuté pre splnenie cieľov malého projektu a sú využité na aktivitách projektu.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sk-SK" sz="900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2100" b="1" dirty="0">
                <a:solidFill>
                  <a:srgbClr val="002060"/>
                </a:solidFill>
              </a:rPr>
              <a:t>!!!!! Pri realizácii investičných aktivít musí vzniknúť samostatný funkčný celok, ktorý je využitý na mäkkých aktivitách projektu!!!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1800" b="1" dirty="0">
                <a:solidFill>
                  <a:srgbClr val="0070C0"/>
                </a:solidFill>
              </a:rPr>
              <a:t>!!!!!!!!! OBSTARANIE NEHNUTEĽNOSTÍ – NIE JE OPRÁVNENÝM VÝDAVKOM !!!!!!!</a:t>
            </a:r>
            <a:endParaRPr lang="cs-CZ" sz="1800" b="1" dirty="0">
              <a:solidFill>
                <a:srgbClr val="0070C0"/>
              </a:solidFill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BB1EDF4-F204-0628-B89C-ECF95B430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84" y="3386428"/>
            <a:ext cx="3550447" cy="29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23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2E12BF-24BF-D222-B242-872CCFAE2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F36AD3-A8FF-73EB-C455-EC7A6E28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90" y="286327"/>
            <a:ext cx="3433312" cy="2807608"/>
          </a:xfrm>
        </p:spPr>
        <p:txBody>
          <a:bodyPr anchor="b">
            <a:noAutofit/>
          </a:bodyPr>
          <a:lstStyle/>
          <a:p>
            <a:pPr algn="ctr"/>
            <a:r>
              <a:rPr lang="sk-SK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Oprávnenosť výdavkov FMP </a:t>
            </a:r>
            <a: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Kapitola 6 </a:t>
            </a:r>
            <a:b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bg1"/>
                </a:solidFill>
              </a:rPr>
              <a:t> Administratívne a iné nepriame výdavky 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ek 7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8FC79088-D021-F27A-B779-F1DD025B8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15" y="202441"/>
            <a:ext cx="5051959" cy="64401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1E7D2D-FD00-0C50-8005-555FFB5F1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21" y="846458"/>
            <a:ext cx="7532006" cy="5609760"/>
          </a:xfrm>
        </p:spPr>
        <p:txBody>
          <a:bodyPr anchor="ctr">
            <a:normAutofit fontScale="3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k-SK" sz="7400" b="1" dirty="0">
                <a:solidFill>
                  <a:srgbClr val="0070C0"/>
                </a:solidFill>
              </a:rPr>
              <a:t>Spôsob vykazovania</a:t>
            </a:r>
            <a:r>
              <a:rPr lang="cs-CZ" sz="7400" b="1" dirty="0">
                <a:solidFill>
                  <a:srgbClr val="0070C0"/>
                </a:solidFill>
              </a:rPr>
              <a:t>: Paušál 15% z kapitoly 1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4400" dirty="0">
                <a:solidFill>
                  <a:srgbClr val="002060"/>
                </a:solidFill>
              </a:rPr>
              <a:t>Do tejto rozpočtovej kapitoly spadajú všetky výdavky, ktoré prijímateľ vynakladá v súvislosti s implementáciou projektu, ale nesúvisia priamo s realizáciou aktivít projektu, nie je možné ich jednoznačne zaradiť do iných rozpočtových kapitol. Ide najmä o tieto výdavky: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4400" dirty="0">
                <a:solidFill>
                  <a:srgbClr val="002060"/>
                </a:solidFill>
              </a:rPr>
              <a:t>• </a:t>
            </a:r>
            <a:r>
              <a:rPr lang="sk-SK" sz="4400" b="1" dirty="0">
                <a:solidFill>
                  <a:srgbClr val="002060"/>
                </a:solidFill>
              </a:rPr>
              <a:t>prenájom kancelárie,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4400" b="1" dirty="0">
                <a:solidFill>
                  <a:srgbClr val="002060"/>
                </a:solidFill>
              </a:rPr>
              <a:t>• kancelárske potreby</a:t>
            </a:r>
            <a:r>
              <a:rPr lang="sk-SK" sz="4400" dirty="0">
                <a:solidFill>
                  <a:srgbClr val="002060"/>
                </a:solidFill>
              </a:rPr>
              <a:t>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4400" dirty="0">
                <a:solidFill>
                  <a:srgbClr val="002060"/>
                </a:solidFill>
              </a:rPr>
              <a:t>• údržba, upratovanie a opravy,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4400" dirty="0">
                <a:solidFill>
                  <a:srgbClr val="002060"/>
                </a:solidFill>
              </a:rPr>
              <a:t>• verejné služby (napr. elektrina, kúrenie, voda),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4400" dirty="0">
                <a:solidFill>
                  <a:srgbClr val="002060"/>
                </a:solidFill>
              </a:rPr>
              <a:t>• poistenie týkajúce sa vlastného majetku, budov a vybavenia kancelárií (napr. poistenie proti požiaru, krádeži atď.),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4400" dirty="0">
                <a:solidFill>
                  <a:srgbClr val="002060"/>
                </a:solidFill>
              </a:rPr>
              <a:t>• </a:t>
            </a:r>
            <a:r>
              <a:rPr lang="sk-SK" sz="4400" b="1" dirty="0">
                <a:solidFill>
                  <a:srgbClr val="002060"/>
                </a:solidFill>
              </a:rPr>
              <a:t>účtovníctvo poskytované v rámci organizácie konečného užívateľa</a:t>
            </a:r>
            <a:r>
              <a:rPr lang="sk-SK" sz="4400" dirty="0">
                <a:solidFill>
                  <a:srgbClr val="002060"/>
                </a:solidFill>
              </a:rPr>
              <a:t>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4400" b="1" dirty="0">
                <a:solidFill>
                  <a:srgbClr val="002060"/>
                </a:solidFill>
              </a:rPr>
              <a:t>• finančné riadenie a externý manažment projektu</a:t>
            </a:r>
            <a:r>
              <a:rPr lang="sk-SK" sz="4400" dirty="0">
                <a:solidFill>
                  <a:srgbClr val="002060"/>
                </a:solidFill>
              </a:rPr>
              <a:t>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4400" dirty="0">
                <a:solidFill>
                  <a:srgbClr val="002060"/>
                </a:solidFill>
              </a:rPr>
              <a:t>• archívy/archivácia,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4400" dirty="0">
                <a:solidFill>
                  <a:srgbClr val="002060"/>
                </a:solidFill>
              </a:rPr>
              <a:t>• bezpečnosť,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4400" dirty="0">
                <a:solidFill>
                  <a:srgbClr val="002060"/>
                </a:solidFill>
              </a:rPr>
              <a:t>• </a:t>
            </a:r>
            <a:r>
              <a:rPr lang="sk-SK" sz="4400" b="1" dirty="0">
                <a:solidFill>
                  <a:srgbClr val="002060"/>
                </a:solidFill>
              </a:rPr>
              <a:t>komunikácia (napr. telefón, fax, internet, poštové služby, vizitky</a:t>
            </a:r>
            <a:r>
              <a:rPr lang="sk-SK" sz="4400" dirty="0">
                <a:solidFill>
                  <a:srgbClr val="002060"/>
                </a:solidFill>
              </a:rPr>
              <a:t>),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4400" dirty="0">
                <a:solidFill>
                  <a:srgbClr val="002060"/>
                </a:solidFill>
              </a:rPr>
              <a:t>• </a:t>
            </a:r>
            <a:r>
              <a:rPr lang="sk-SK" sz="4400" b="1" dirty="0">
                <a:solidFill>
                  <a:srgbClr val="002060"/>
                </a:solidFill>
              </a:rPr>
              <a:t>vybavenie kancelárií (ak nepatria do kapitoly 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4400" b="1" dirty="0">
                <a:solidFill>
                  <a:srgbClr val="002060"/>
                </a:solidFill>
              </a:rPr>
              <a:t>• IT hardvér a softvér (ak nepatria do kapitoly 4.),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4400" b="1" dirty="0">
                <a:solidFill>
                  <a:srgbClr val="002060"/>
                </a:solidFill>
              </a:rPr>
              <a:t>• nábytok a inštalácie (ak nepatria do kapitoly 4.),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4400" dirty="0">
                <a:solidFill>
                  <a:srgbClr val="002060"/>
                </a:solidFill>
              </a:rPr>
              <a:t>• bankové poplatky za otvorenie a vedenie účtu alebo účtov, ak vykonávanie operácie vyžaduje otvorenie osobitného účtu,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4400" dirty="0">
                <a:solidFill>
                  <a:srgbClr val="002060"/>
                </a:solidFill>
              </a:rPr>
              <a:t>• poplatky za medzinárodné finančné transakcie,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4400" dirty="0">
                <a:solidFill>
                  <a:srgbClr val="002060"/>
                </a:solidFill>
              </a:rPr>
              <a:t>• ceniny (všetky poštové známky, hromadné poštovné a kolky a pod.),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4400" dirty="0">
                <a:solidFill>
                  <a:srgbClr val="002060"/>
                </a:solidFill>
              </a:rPr>
              <a:t>• a ďalšie výdavky spojené s naplňovaním cieľov a aktivít malého projektu.</a:t>
            </a:r>
            <a:endParaRPr lang="cs-CZ" sz="4400" b="1" dirty="0">
              <a:solidFill>
                <a:srgbClr val="002060"/>
              </a:solidFill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BB1EDF4-F204-0628-B89C-ECF95B430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84" y="3386428"/>
            <a:ext cx="3550447" cy="29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25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2E12BF-24BF-D222-B242-872CCFAE2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F36AD3-A8FF-73EB-C455-EC7A6E28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90" y="883709"/>
            <a:ext cx="3433312" cy="1497181"/>
          </a:xfrm>
        </p:spPr>
        <p:txBody>
          <a:bodyPr anchor="b">
            <a:noAutofit/>
          </a:bodyPr>
          <a:lstStyle/>
          <a:p>
            <a:pPr algn="ctr"/>
            <a:r>
              <a:rPr lang="sk-SK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Oprávnenosť výdavkov FMP</a:t>
            </a:r>
          </a:p>
        </p:txBody>
      </p:sp>
      <p:pic>
        <p:nvPicPr>
          <p:cNvPr id="8" name="Obrázek 7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8FC79088-D021-F27A-B779-F1DD025B8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15" y="202441"/>
            <a:ext cx="5051959" cy="64401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1E7D2D-FD00-0C50-8005-555FFB5F1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832" y="1138522"/>
            <a:ext cx="7357804" cy="5354642"/>
          </a:xfrm>
        </p:spPr>
        <p:txBody>
          <a:bodyPr anchor="ctr">
            <a:normAutofit fontScale="77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cs-CZ" sz="3600" b="1" dirty="0">
                <a:solidFill>
                  <a:srgbClr val="FF0000"/>
                </a:solidFill>
              </a:rPr>
              <a:t>POZOR !!!!!!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2600" b="1" dirty="0">
                <a:solidFill>
                  <a:srgbClr val="002060"/>
                </a:solidFill>
              </a:rPr>
              <a:t>Neoprávnené výdavky – uvedené v dokumente Oprávnenosť výdavkov, kapitola 4 - ide o napr.  </a:t>
            </a:r>
            <a:r>
              <a:rPr lang="sk-SK" sz="2600" dirty="0">
                <a:solidFill>
                  <a:srgbClr val="002060"/>
                </a:solidFill>
              </a:rPr>
              <a:t>reklamné a propagačné predmety, výdavky na povinnú publicitu vyššie ako 5% schváleného rozpočtu, výdavky na použité vybavenie s výnimkou exponátov do expozícií, SK – hotovostné platby viac ako 500 eur na deň, alebo 1000 eur na mesiac.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2600" b="1" dirty="0">
                <a:solidFill>
                  <a:srgbClr val="002060"/>
                </a:solidFill>
              </a:rPr>
              <a:t>Príjmy projektu – </a:t>
            </a:r>
            <a:r>
              <a:rPr lang="sk-SK" sz="2600" dirty="0">
                <a:solidFill>
                  <a:srgbClr val="002060"/>
                </a:solidFill>
              </a:rPr>
              <a:t>sledujú sa len príjmy, ktoré vzniknú počas realizácie MP. Príjmy do výšky spolufinancovania môžu byť použité ako zdroj vlastných prostriedkov.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2600" dirty="0">
                <a:solidFill>
                  <a:srgbClr val="002060"/>
                </a:solidFill>
              </a:rPr>
              <a:t>V prípade, ak z projektovej žiadosti vyplýva, že jeho realizáciou vzniknú príjmy, ktoré predstavujú značnú časť podpory alebo prevyšujú, takýto projekt nemôže byť podporený.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2600" b="1" dirty="0">
                <a:solidFill>
                  <a:srgbClr val="002060"/>
                </a:solidFill>
              </a:rPr>
              <a:t>Honoráre pre umelcov – iba ako odmeny za umelecké/kultúrne činnosti – do výšky 500 eur na umelca/skupinu, maximálne však 2500 eur na MP.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BB1EDF4-F204-0628-B89C-ECF95B430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84" y="3386428"/>
            <a:ext cx="3550447" cy="29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87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E8A0A2-071B-04E7-8B8C-4B62F12EC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30" y="126597"/>
            <a:ext cx="10603624" cy="13211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2.2 Kultúra a cestovný ruch </a:t>
            </a:r>
            <a:br>
              <a:rPr lang="sk-SK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sk-SK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spôsoby vykazovania výdavkov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4186816-8DAD-17EC-8C3F-077D039C5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205" y="187479"/>
            <a:ext cx="1115665" cy="1207113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2DC2D478-F2CB-6864-C6E9-CAD92CABA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909" y="1798218"/>
            <a:ext cx="10359526" cy="50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8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E8A0A2-071B-04E7-8B8C-4B62F12EC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09" y="68446"/>
            <a:ext cx="9834521" cy="97021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sk-SK" sz="4000" dirty="0">
                <a:solidFill>
                  <a:srgbClr val="FFFFFF"/>
                </a:solidFill>
              </a:rPr>
              <a:t>3.2 Miestne iniciatívy </a:t>
            </a:r>
            <a:br>
              <a:rPr lang="sk-SK" sz="4000" dirty="0">
                <a:solidFill>
                  <a:srgbClr val="FFFFFF"/>
                </a:solidFill>
              </a:rPr>
            </a:br>
            <a:r>
              <a:rPr lang="sk-SK" sz="4000" dirty="0">
                <a:solidFill>
                  <a:srgbClr val="FFFFFF"/>
                </a:solidFill>
              </a:rPr>
              <a:t>spôsoby vykazovania výdavkov - 1. variant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86CF838E-A837-DE8F-6B9C-C8231801A4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 r="-2" b="-2"/>
          <a:stretch/>
        </p:blipFill>
        <p:spPr bwMode="auto">
          <a:xfrm>
            <a:off x="10231685" y="156754"/>
            <a:ext cx="1646279" cy="1197602"/>
          </a:xfrm>
          <a:prstGeom prst="rect">
            <a:avLst/>
          </a:prstGeom>
          <a:noFill/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E81FE68F-1F1E-9F14-1454-F76409B0C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65" y="1642756"/>
            <a:ext cx="10110125" cy="505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90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E8A0A2-071B-04E7-8B8C-4B62F12EC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731" y="67377"/>
            <a:ext cx="9374017" cy="13782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sk-SK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3.2 Miestne iniciatívy </a:t>
            </a:r>
            <a:br>
              <a:rPr lang="sk-SK" sz="4000" dirty="0">
                <a:solidFill>
                  <a:srgbClr val="FFFFFF"/>
                </a:solidFill>
              </a:rPr>
            </a:br>
            <a:r>
              <a:rPr lang="sk-SK" sz="4000" dirty="0">
                <a:solidFill>
                  <a:srgbClr val="FFFFFF"/>
                </a:solidFill>
              </a:rPr>
              <a:t>Spôsoby vykazovania výdavkov - </a:t>
            </a:r>
            <a:r>
              <a:rPr lang="sk-SK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variant</a:t>
            </a:r>
            <a:br>
              <a:rPr lang="sk-SK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sk-SK" sz="1800" dirty="0">
                <a:solidFill>
                  <a:schemeClr val="bg1">
                    <a:lumMod val="95000"/>
                  </a:schemeClr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rPr>
              <a:t>Projekty s vykazovaním iba nákladov na zamestnancov a s paušálnou sadzbou na ostatné výdavky </a:t>
            </a:r>
            <a:endParaRPr lang="en-US" sz="4000" kern="120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ázek 5">
            <a:extLst>
              <a:ext uri="{FF2B5EF4-FFF2-40B4-BE49-F238E27FC236}">
                <a16:creationId xmlns:a16="http://schemas.microsoft.com/office/drawing/2014/main" id="{590CD716-4C7E-FFD3-5C2B-B114212DAE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 r="-2" b="-2"/>
          <a:stretch/>
        </p:blipFill>
        <p:spPr bwMode="auto">
          <a:xfrm>
            <a:off x="10382234" y="188353"/>
            <a:ext cx="1646279" cy="1197602"/>
          </a:xfrm>
          <a:prstGeom prst="rect">
            <a:avLst/>
          </a:prstGeom>
          <a:noFill/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B4DCC041-5379-38EA-D86D-A40BC11C4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528" y="1822348"/>
            <a:ext cx="8894835" cy="4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05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2C043-2EF4-2FA9-3823-042BEA8F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67" y="1154222"/>
            <a:ext cx="5512278" cy="2643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4400" b="1" i="0" u="none" strike="noStrike" baseline="0" dirty="0" err="1">
                <a:solidFill>
                  <a:schemeClr val="bg1"/>
                </a:solidFill>
                <a:cs typeface="Segoe UI" panose="020B0502040204020203" pitchFamily="34" charset="0"/>
              </a:rPr>
              <a:t>Predstavenie</a:t>
            </a:r>
            <a:r>
              <a:rPr lang="cs-CZ" sz="4400" b="1" i="0" u="none" strike="noStrike" baseline="0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cs-CZ" sz="4400" b="1" i="0" u="none" strike="noStrike" baseline="0" dirty="0" err="1">
                <a:solidFill>
                  <a:schemeClr val="bg1"/>
                </a:solidFill>
                <a:cs typeface="Segoe UI" panose="020B0502040204020203" pitchFamily="34" charset="0"/>
              </a:rPr>
              <a:t>Správcu</a:t>
            </a:r>
            <a:r>
              <a:rPr lang="cs-CZ" sz="4400" b="1" i="0" u="none" strike="noStrike" baseline="0" dirty="0">
                <a:solidFill>
                  <a:schemeClr val="bg1"/>
                </a:solidFill>
                <a:cs typeface="Segoe UI" panose="020B0502040204020203" pitchFamily="34" charset="0"/>
              </a:rPr>
              <a:t> a Administrátora SR/ČR</a:t>
            </a:r>
            <a:br>
              <a:rPr lang="cs-CZ" sz="4400" b="1" i="0" u="none" strike="noStrike" baseline="0" dirty="0">
                <a:solidFill>
                  <a:schemeClr val="bg1"/>
                </a:solidFill>
                <a:cs typeface="Segoe UI" panose="020B0502040204020203" pitchFamily="34" charset="0"/>
              </a:rPr>
            </a:br>
            <a:endParaRPr lang="en-US" sz="41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 descr="Detailní záběr dokumentů a grafů">
            <a:extLst>
              <a:ext uri="{FF2B5EF4-FFF2-40B4-BE49-F238E27FC236}">
                <a16:creationId xmlns:a16="http://schemas.microsoft.com/office/drawing/2014/main" id="{8CD0C713-B8EF-9CEB-6DA9-3CD13FA47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8" r="6471" b="-2"/>
          <a:stretch/>
        </p:blipFill>
        <p:spPr>
          <a:xfrm>
            <a:off x="6390588" y="1062544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020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F21921-EE80-8B0C-CC49-3DA6A660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348865"/>
            <a:ext cx="10934357" cy="101854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sk-SK" sz="4000" dirty="0">
                <a:solidFill>
                  <a:srgbClr val="FFFFFF"/>
                </a:solidFill>
              </a:rPr>
              <a:t>Prehľad uplatnenia zjednodušeného vykazovania FMP podľa priorít 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7477E03-9DCA-6746-5FF2-C62C94070F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561476"/>
              </p:ext>
            </p:extLst>
          </p:nvPr>
        </p:nvGraphicFramePr>
        <p:xfrm>
          <a:off x="320842" y="2088541"/>
          <a:ext cx="10947522" cy="3831969"/>
        </p:xfrm>
        <a:graphic>
          <a:graphicData uri="http://schemas.openxmlformats.org/drawingml/2006/table">
            <a:tbl>
              <a:tblPr firstRow="1" firstCol="1" bandRow="1"/>
              <a:tblGrid>
                <a:gridCol w="2400086">
                  <a:extLst>
                    <a:ext uri="{9D8B030D-6E8A-4147-A177-3AD203B41FA5}">
                      <a16:colId xmlns:a16="http://schemas.microsoft.com/office/drawing/2014/main" val="4286751077"/>
                    </a:ext>
                  </a:extLst>
                </a:gridCol>
                <a:gridCol w="8547436">
                  <a:extLst>
                    <a:ext uri="{9D8B030D-6E8A-4147-A177-3AD203B41FA5}">
                      <a16:colId xmlns:a16="http://schemas.microsoft.com/office/drawing/2014/main" val="1141886939"/>
                    </a:ext>
                  </a:extLst>
                </a:gridCol>
              </a:tblGrid>
              <a:tr h="64499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sk-SK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Priorita</a:t>
                      </a:r>
                      <a:endParaRPr lang="sk-SK" sz="16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57758" marR="57758" marT="123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sk-SK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Použité formy zjednodušeného vykazovania výdavkov v rozpočtových kapitolách</a:t>
                      </a:r>
                      <a:endParaRPr lang="sk-SK" sz="16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57758" marR="57758" marT="123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122293"/>
                  </a:ext>
                </a:extLst>
              </a:tr>
              <a:tr h="134809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sk-SK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2.2 Kultúra a cestovný ruch</a:t>
                      </a:r>
                      <a:endParaRPr lang="sk-SK" sz="16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57758" marR="57758" marT="123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72" indent="-347472" algn="just" fontAlgn="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Symbol" panose="05050102010706020507" pitchFamily="18" charset="2"/>
                        <a:buChar char="·"/>
                      </a:pPr>
                      <a:r>
                        <a:rPr lang="sk-SK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Náklady na zamestnancov – paušálna sadzba 15%, resp. 3%; jednotkové náklady (</a:t>
                      </a:r>
                      <a:r>
                        <a:rPr lang="sk-SK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unit</a:t>
                      </a:r>
                      <a:r>
                        <a:rPr lang="sk-SK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cost</a:t>
                      </a:r>
                      <a:r>
                        <a:rPr lang="sk-SK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)  alebo metóda „1720“</a:t>
                      </a:r>
                      <a:endParaRPr lang="sk-SK" sz="16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347472" indent="-347472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k-SK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Cestovné náklady a náklady na ubytovanie - paušálna sadzba 7%</a:t>
                      </a:r>
                      <a:endParaRPr lang="sk-SK" sz="16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347472" indent="-347472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k-SK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Administratívne a iné nepriame výdavky - paušálna sadzba 15%</a:t>
                      </a:r>
                      <a:endParaRPr lang="sk-SK" sz="16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57758" marR="57758" marT="12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581215"/>
                  </a:ext>
                </a:extLst>
              </a:tr>
              <a:tr h="1193877"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sk-SK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3.2 Miestne iniciatívy</a:t>
                      </a:r>
                      <a:endParaRPr lang="sk-SK" sz="16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18817" marR="118817" marT="59408" marB="594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7472" indent="-347472" algn="just" fontAlgn="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Symbol" panose="05050102010706020507" pitchFamily="18" charset="2"/>
                        <a:buChar char="·"/>
                      </a:pPr>
                      <a:r>
                        <a:rPr lang="sk-SK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Náklady na zamestnancov – paušálna sadzba 15%, jednotkové náklady (</a:t>
                      </a:r>
                      <a:r>
                        <a:rPr lang="sk-SK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unit</a:t>
                      </a:r>
                      <a:r>
                        <a:rPr lang="sk-SK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cost</a:t>
                      </a:r>
                      <a:r>
                        <a:rPr lang="sk-SK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)  alebo metóda „1720“</a:t>
                      </a:r>
                      <a:endParaRPr lang="sk-SK" sz="16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347472" indent="-347472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k-SK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Cestovné náklady a náklady na ubytovanie - paušálna sadzba 7%</a:t>
                      </a:r>
                      <a:endParaRPr lang="sk-SK" sz="16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347472" indent="-347472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k-SK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Administratívne a iné nepriame výdavky - paušálna sadzba 15%</a:t>
                      </a:r>
                      <a:endParaRPr lang="sk-SK" sz="16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57758" marR="57758" marT="123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769405"/>
                  </a:ext>
                </a:extLst>
              </a:tr>
              <a:tr h="64499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472" indent="-347472" algn="just" fontAlgn="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Symbol" panose="05050102010706020507" pitchFamily="18" charset="2"/>
                        <a:buChar char="·"/>
                      </a:pPr>
                      <a:r>
                        <a:rPr lang="sk-SK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Ostatné výdavky mimo nákladov na zamestnancov - paušálna sadzba 40% </a:t>
                      </a:r>
                      <a:endParaRPr lang="sk-SK" sz="16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57758" marR="57758" marT="123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504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397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2E12BF-24BF-D222-B242-872CCFAE2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F36AD3-A8FF-73EB-C455-EC7A6E28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90" y="176389"/>
            <a:ext cx="3433312" cy="2931562"/>
          </a:xfrm>
        </p:spPr>
        <p:txBody>
          <a:bodyPr anchor="b">
            <a:noAutofit/>
          </a:bodyPr>
          <a:lstStyle/>
          <a:p>
            <a:pPr algn="ctr"/>
            <a:r>
              <a:rPr lang="sk-SK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Prílohy k žiadosti o financovanie malého projektu – Príloha č. 2 k Príručke pre žiadateľa</a:t>
            </a:r>
          </a:p>
        </p:txBody>
      </p:sp>
      <p:pic>
        <p:nvPicPr>
          <p:cNvPr id="8" name="Obrázek 7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8FC79088-D021-F27A-B779-F1DD025B8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15" y="202441"/>
            <a:ext cx="5051959" cy="644017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7BB1EDF4-F204-0628-B89C-ECF95B430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84" y="3386428"/>
            <a:ext cx="3550447" cy="2931562"/>
          </a:xfrm>
          <a:prstGeom prst="rect">
            <a:avLst/>
          </a:prstGeom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B85CCA7F-2ED5-1E42-6C3B-6009E7F57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832" y="1048898"/>
            <a:ext cx="7119968" cy="5795085"/>
          </a:xfrm>
        </p:spPr>
        <p:txBody>
          <a:bodyPr anchor="ctr">
            <a:normAutofit fontScale="700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</a:rPr>
              <a:t>Povinné prílohy k žiadosti o FINMP</a:t>
            </a:r>
          </a:p>
          <a:p>
            <a:pPr marL="457200" indent="-457200" algn="just">
              <a:lnSpc>
                <a:spcPct val="110000"/>
              </a:lnSpc>
              <a:buAutoNum type="arabicPeriod"/>
            </a:pPr>
            <a:r>
              <a:rPr lang="sk-SK" sz="1900" dirty="0">
                <a:solidFill>
                  <a:srgbClr val="002060"/>
                </a:solidFill>
              </a:rPr>
              <a:t>Doklad o menovaní štatutárneho zástupcu organizácie, ktorý podpisuje žiadosť o FINMP/Dohodu o spolupráci partnerov na malom projekte. </a:t>
            </a:r>
          </a:p>
          <a:p>
            <a:pPr marL="457200" indent="-457200" algn="just">
              <a:lnSpc>
                <a:spcPct val="110000"/>
              </a:lnSpc>
              <a:buAutoNum type="arabicPeriod"/>
            </a:pPr>
            <a:r>
              <a:rPr lang="sk-SK" sz="1900" dirty="0">
                <a:solidFill>
                  <a:srgbClr val="002060"/>
                </a:solidFill>
              </a:rPr>
              <a:t>Splnomocnenie osoby splnomocnenej zastupovať žiadateľa/partnerov v konaní o žiadosti o FINMP/Dohode o spolupráci partnerov na malom projekte (ak relevantné)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l-PL" sz="1900" dirty="0">
                <a:solidFill>
                  <a:srgbClr val="002060"/>
                </a:solidFill>
              </a:rPr>
              <a:t>3.         Dohoda o spolupráci partnerov na malom projektu </a:t>
            </a:r>
            <a:endParaRPr lang="sk-SK" sz="19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pl-PL" sz="1900" dirty="0">
                <a:solidFill>
                  <a:srgbClr val="002060"/>
                </a:solidFill>
              </a:rPr>
              <a:t>4.         Dokumenty preukazujúce spoločnú prípravu projektu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1900" dirty="0">
                <a:solidFill>
                  <a:srgbClr val="002060"/>
                </a:solidFill>
              </a:rPr>
              <a:t>5.         Dokumentácia k personálnym výdavkom – metóda „1720“ </a:t>
            </a:r>
          </a:p>
          <a:p>
            <a:pPr marL="457200" indent="-457200" algn="just">
              <a:lnSpc>
                <a:spcPct val="110000"/>
              </a:lnSpc>
              <a:buAutoNum type="arabicPeriod" startAt="6"/>
            </a:pPr>
            <a:r>
              <a:rPr lang="sk-SK" sz="1900" dirty="0">
                <a:solidFill>
                  <a:srgbClr val="002060"/>
                </a:solidFill>
              </a:rPr>
              <a:t>Stanovisko organizácie ochrany prírody a krajiny k možnosti významného vplyvu návrhu   plánu/programu alebo projektu na územia európskej sústavy chránených území Natura 2000 (ak relevantné)</a:t>
            </a:r>
            <a:r>
              <a:rPr lang="pl-PL" sz="1900" dirty="0">
                <a:solidFill>
                  <a:srgbClr val="002060"/>
                </a:solidFill>
              </a:rPr>
              <a:t> </a:t>
            </a:r>
            <a:endParaRPr lang="sk-SK" sz="19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</a:rPr>
              <a:t>Pri investičných projektoch:</a:t>
            </a:r>
          </a:p>
          <a:p>
            <a:pPr marL="457200" indent="-457200" algn="just">
              <a:lnSpc>
                <a:spcPct val="110000"/>
              </a:lnSpc>
              <a:buAutoNum type="arabicPeriod" startAt="7"/>
            </a:pPr>
            <a:r>
              <a:rPr lang="sk-SK" sz="1900" dirty="0">
                <a:solidFill>
                  <a:srgbClr val="002060"/>
                </a:solidFill>
              </a:rPr>
              <a:t>Doklady preukazujúce vlastnícke právo k nehnuteľnostiam – katastrálna mapa</a:t>
            </a:r>
          </a:p>
          <a:p>
            <a:pPr marL="457200" indent="-457200" algn="just">
              <a:lnSpc>
                <a:spcPct val="110000"/>
              </a:lnSpc>
              <a:buAutoNum type="arabicPeriod" startAt="7"/>
            </a:pPr>
            <a:r>
              <a:rPr lang="sk-SK" sz="1900" dirty="0">
                <a:solidFill>
                  <a:srgbClr val="002060"/>
                </a:solidFill>
              </a:rPr>
              <a:t>Doklady k povoleniu stavby – doklad o zahájení stavebného konania (príp. doklad o predložení žiadosti o určenie stavebného úradu)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AutoNum type="arabicPeriod" startAt="7"/>
            </a:pPr>
            <a:r>
              <a:rPr lang="sk-SK" sz="1900" dirty="0">
                <a:solidFill>
                  <a:srgbClr val="002060"/>
                </a:solidFill>
              </a:rPr>
              <a:t>Projektová dokumentácia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AutoNum type="arabicPeriod" startAt="7"/>
            </a:pPr>
            <a:r>
              <a:rPr lang="sk-SK" sz="1900" dirty="0">
                <a:solidFill>
                  <a:srgbClr val="002060"/>
                </a:solidFill>
              </a:rPr>
              <a:t>Fotodokumentácia stavebného objektu – interiéru/exteriéru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</a:rPr>
              <a:t>Nepovinné prílohy k žiadosti o FINMP</a:t>
            </a:r>
          </a:p>
          <a:p>
            <a:pPr marL="457200" indent="-457200" algn="just">
              <a:lnSpc>
                <a:spcPct val="110000"/>
              </a:lnSpc>
              <a:buAutoNum type="arabicPeriod" startAt="11"/>
            </a:pPr>
            <a:r>
              <a:rPr lang="sk-SK" sz="1900" dirty="0">
                <a:solidFill>
                  <a:srgbClr val="002060"/>
                </a:solidFill>
              </a:rPr>
              <a:t>Podporná dokumentácia pre preukázanie oprávnenosti výdavkov a ich nárokovanej výšky pre subjekty zo SR a ČR  (napr. prieskum trhu a pod.)</a:t>
            </a:r>
          </a:p>
        </p:txBody>
      </p:sp>
    </p:spTree>
    <p:extLst>
      <p:ext uri="{BB962C8B-B14F-4D97-AF65-F5344CB8AC3E}">
        <p14:creationId xmlns:p14="http://schemas.microsoft.com/office/powerpoint/2010/main" val="2892188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2C043-2EF4-2FA9-3823-042BEA8F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45" y="1062545"/>
            <a:ext cx="5278667" cy="4756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k-SK" sz="5000" b="1" dirty="0">
                <a:solidFill>
                  <a:schemeClr val="bg1"/>
                </a:solidFill>
              </a:rPr>
              <a:t>Formulár žiadosti o financovanie malého projektu </a:t>
            </a:r>
            <a:br>
              <a:rPr lang="cs-CZ" b="1" dirty="0">
                <a:solidFill>
                  <a:schemeClr val="bg1"/>
                </a:solidFill>
              </a:rPr>
            </a:br>
            <a:br>
              <a:rPr lang="cs-CZ" sz="4400" b="1" dirty="0">
                <a:solidFill>
                  <a:schemeClr val="bg1"/>
                </a:solidFill>
              </a:rPr>
            </a:b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https://fmp.egrant.sk/</a:t>
            </a:r>
            <a:br>
              <a:rPr lang="en-US" sz="4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počítač, displej, televize, Zobrazovací zařízení&#10;&#10;Popis byl vytvořen automaticky">
            <a:extLst>
              <a:ext uri="{FF2B5EF4-FFF2-40B4-BE49-F238E27FC236}">
                <a16:creationId xmlns:a16="http://schemas.microsoft.com/office/drawing/2014/main" id="{42989131-7941-3E58-0FB1-495CED7499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4392" r="15109" b="1"/>
          <a:stretch/>
        </p:blipFill>
        <p:spPr>
          <a:xfrm>
            <a:off x="6390588" y="1062544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9885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D11443-FEAF-942C-2DF3-867E76CE3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170" y="126869"/>
            <a:ext cx="10445660" cy="83973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sk-SK" sz="3000" dirty="0">
                <a:solidFill>
                  <a:schemeClr val="accent1">
                    <a:lumMod val="50000"/>
                  </a:schemeClr>
                </a:solidFill>
              </a:rPr>
              <a:t>Nový </a:t>
            </a:r>
            <a:r>
              <a:rPr lang="sk-SK" sz="3000" b="1" dirty="0">
                <a:solidFill>
                  <a:schemeClr val="accent1">
                    <a:lumMod val="50000"/>
                  </a:schemeClr>
                </a:solidFill>
              </a:rPr>
              <a:t>elektronický systém </a:t>
            </a:r>
            <a:r>
              <a:rPr lang="sk-SK" sz="3000" dirty="0">
                <a:solidFill>
                  <a:schemeClr val="accent1">
                    <a:lumMod val="50000"/>
                  </a:schemeClr>
                </a:solidFill>
              </a:rPr>
              <a:t>na predkladanie žiadostí o financovanie malého projektu – fmp.egrant.sk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9C311F9-59E0-3F91-2742-BD1BD662C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751" y="1093472"/>
            <a:ext cx="6771843" cy="518045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643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2C043-2EF4-2FA9-3823-042BEA8F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11" y="1257525"/>
            <a:ext cx="5137484" cy="39709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k-SK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Hodnotiaci a výberový proces FMP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E84CCC-E690-D964-ABA9-1D826844C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969355"/>
            <a:ext cx="3600232" cy="291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14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C4FAEC-47DE-C07F-03AB-C99EBF4E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9" y="249382"/>
            <a:ext cx="3434251" cy="260717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sk-SK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Hodnotiaci a výberový proces FMP – príloha č. 5 k Príručke pre žiadateľa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6CD869-5571-75F7-276D-0E9FC2C1F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609" y="963038"/>
            <a:ext cx="7346256" cy="5612859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sk-SK" sz="1800" b="1" dirty="0">
                <a:solidFill>
                  <a:schemeClr val="accent5">
                    <a:lumMod val="50000"/>
                  </a:schemeClr>
                </a:solidFill>
                <a:cs typeface="Segoe UI" panose="020B0502040204020203" pitchFamily="34" charset="0"/>
              </a:rPr>
              <a:t>Kontrola a hodnotenie malých projektov prebieha na základe dokumentu „</a:t>
            </a:r>
            <a:r>
              <a:rPr lang="sk-SK" sz="1800" b="1" i="0" dirty="0">
                <a:solidFill>
                  <a:schemeClr val="accent5">
                    <a:lumMod val="50000"/>
                  </a:schemeClr>
                </a:solidFill>
                <a:effectLst/>
                <a:cs typeface="Segoe UI" panose="020B0502040204020203" pitchFamily="34" charset="0"/>
              </a:rPr>
              <a:t>Hodnotiaci a výberový proces FMP“  </a:t>
            </a:r>
          </a:p>
          <a:p>
            <a:pPr marL="0" indent="0" algn="just">
              <a:buNone/>
            </a:pPr>
            <a:r>
              <a:rPr lang="sk-SK" sz="1600" dirty="0">
                <a:solidFill>
                  <a:srgbClr val="002060"/>
                </a:solidFill>
                <a:cs typeface="Segoe UI" panose="020B0502040204020203" pitchFamily="34" charset="0"/>
              </a:rPr>
              <a:t>Hodnotiaci  a výberový proces pozostáva z nasledovných krokov:</a:t>
            </a:r>
          </a:p>
          <a:p>
            <a:pPr marL="0" indent="0" algn="just">
              <a:buNone/>
            </a:pPr>
            <a:r>
              <a:rPr lang="sk-SK" sz="1600" b="1" dirty="0">
                <a:solidFill>
                  <a:srgbClr val="002060"/>
                </a:solidFill>
                <a:cs typeface="Segoe UI" panose="020B0502040204020203" pitchFamily="34" charset="0"/>
              </a:rPr>
              <a:t>1.   Administratívna kontrola (AK) žiadosti o financovanie malého projektu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k-SK" sz="1600" dirty="0">
                <a:solidFill>
                  <a:srgbClr val="002060"/>
                </a:solidFill>
                <a:cs typeface="Segoe UI" panose="020B0502040204020203" pitchFamily="34" charset="0"/>
              </a:rPr>
              <a:t>-   kontrola podmienok doručenia žiadosti o FINMP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k-SK" sz="1600" dirty="0">
                <a:solidFill>
                  <a:srgbClr val="002060"/>
                </a:solidFill>
                <a:cs typeface="Segoe UI" panose="020B0502040204020203" pitchFamily="34" charset="0"/>
              </a:rPr>
              <a:t>-   kontrola prípustnosti žiadosti o FINMP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sk-SK" sz="1600" dirty="0">
                <a:solidFill>
                  <a:srgbClr val="002060"/>
                </a:solidFill>
                <a:cs typeface="Segoe UI" panose="020B0502040204020203" pitchFamily="34" charset="0"/>
              </a:rPr>
              <a:t>formálna kontrola splnenia podmienok poskytnutia príspevku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k-SK" sz="1600" dirty="0">
                <a:solidFill>
                  <a:srgbClr val="002060"/>
                </a:solidFill>
                <a:cs typeface="Segoe UI" panose="020B0502040204020203" pitchFamily="34" charset="0"/>
              </a:rPr>
              <a:t>	                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k-SK" sz="1600" b="1" dirty="0">
                <a:solidFill>
                  <a:srgbClr val="002060"/>
                </a:solidFill>
                <a:cs typeface="Segoe UI" panose="020B0502040204020203" pitchFamily="34" charset="0"/>
              </a:rPr>
              <a:t> </a:t>
            </a:r>
            <a:r>
              <a:rPr lang="sk-SK" sz="1600" dirty="0">
                <a:solidFill>
                  <a:srgbClr val="002060"/>
                </a:solidFill>
                <a:cs typeface="Segoe UI" panose="020B0502040204020203" pitchFamily="34" charset="0"/>
              </a:rPr>
              <a:t>AK vykonáva Administrátor z príslušnej strany hranice.</a:t>
            </a:r>
            <a:r>
              <a:rPr lang="sk-SK" sz="1600" b="1" dirty="0">
                <a:solidFill>
                  <a:srgbClr val="002060"/>
                </a:solidFill>
                <a:cs typeface="Segoe UI" panose="020B0502040204020203" pitchFamily="34" charset="0"/>
              </a:rPr>
              <a:t>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k-SK" sz="1600" b="1" dirty="0">
                <a:solidFill>
                  <a:srgbClr val="002060"/>
                </a:solidFill>
                <a:cs typeface="Segoe UI" panose="020B0502040204020203" pitchFamily="34" charset="0"/>
              </a:rPr>
              <a:t>       </a:t>
            </a:r>
          </a:p>
          <a:p>
            <a:pPr marL="0" indent="0" algn="just">
              <a:buNone/>
            </a:pPr>
            <a:r>
              <a:rPr lang="sk-SK" sz="1600" b="1" dirty="0">
                <a:solidFill>
                  <a:srgbClr val="002060"/>
                </a:solidFill>
                <a:cs typeface="Segoe UI" panose="020B0502040204020203" pitchFamily="34" charset="0"/>
              </a:rPr>
              <a:t>2.   Odborné hodnotenie</a:t>
            </a:r>
          </a:p>
          <a:p>
            <a:pPr algn="just">
              <a:spcBef>
                <a:spcPts val="0"/>
              </a:spcBef>
              <a:buFont typeface="Calibri" panose="020F0502020204030204" pitchFamily="34" charset="0"/>
              <a:buChar char="₋"/>
            </a:pPr>
            <a:r>
              <a:rPr lang="sk-SK" sz="1600" dirty="0">
                <a:solidFill>
                  <a:srgbClr val="002060"/>
                </a:solidFill>
                <a:cs typeface="Segoe UI" panose="020B0502040204020203" pitchFamily="34" charset="0"/>
              </a:rPr>
              <a:t>odborné hodnotenie sa uskutočňuje </a:t>
            </a:r>
            <a:r>
              <a:rPr lang="sk-SK" sz="1600" b="1" dirty="0">
                <a:solidFill>
                  <a:srgbClr val="002060"/>
                </a:solidFill>
                <a:cs typeface="Segoe UI" panose="020B0502040204020203" pitchFamily="34" charset="0"/>
              </a:rPr>
              <a:t>internými odbornými hodnotiteľmi                     a externými odbornými hodnotiteľmi</a:t>
            </a:r>
          </a:p>
          <a:p>
            <a:pPr algn="just">
              <a:spcBef>
                <a:spcPts val="0"/>
              </a:spcBef>
              <a:buFont typeface="Calibri" panose="020F0502020204030204" pitchFamily="34" charset="0"/>
              <a:buChar char="₋"/>
            </a:pPr>
            <a:r>
              <a:rPr lang="sk-SK" sz="1600" dirty="0">
                <a:solidFill>
                  <a:srgbClr val="002060"/>
                </a:solidFill>
                <a:cs typeface="Segoe UI" panose="020B0502040204020203" pitchFamily="34" charset="0"/>
              </a:rPr>
              <a:t>v rámci odborného hodnotenia sa posudzujú strategické hodnotiace  kritériá a operatívne hodnotiace kritériá</a:t>
            </a:r>
          </a:p>
          <a:p>
            <a:pPr marL="0" indent="0">
              <a:spcBef>
                <a:spcPts val="0"/>
              </a:spcBef>
              <a:buNone/>
            </a:pPr>
            <a:endParaRPr lang="sk-SK" sz="1600" dirty="0">
              <a:solidFill>
                <a:srgbClr val="002060"/>
              </a:solidFill>
              <a:cs typeface="Segoe UI" panose="020B0502040204020203" pitchFamily="34" charset="0"/>
            </a:endParaRPr>
          </a:p>
          <a:p>
            <a:pPr marL="0" indent="0" algn="just">
              <a:buNone/>
            </a:pPr>
            <a:r>
              <a:rPr lang="sk-SK" sz="1600" b="1" dirty="0">
                <a:solidFill>
                  <a:srgbClr val="002060"/>
                </a:solidFill>
                <a:cs typeface="Segoe UI" panose="020B0502040204020203" pitchFamily="34" charset="0"/>
              </a:rPr>
              <a:t>3. Sumarizácia </a:t>
            </a:r>
            <a:r>
              <a:rPr lang="sk-SK" sz="1600" dirty="0">
                <a:solidFill>
                  <a:srgbClr val="002060"/>
                </a:solidFill>
                <a:cs typeface="Segoe UI" panose="020B0502040204020203" pitchFamily="34" charset="0"/>
              </a:rPr>
              <a:t>– Správca spracuje výstupy z odborného hodnotenia a zoradí malé projekty do sumarizačných tabuliek podľa počtu dosiahnutých bodov </a:t>
            </a:r>
            <a:br>
              <a:rPr lang="sk-SK" sz="1600" dirty="0">
                <a:solidFill>
                  <a:srgbClr val="002060"/>
                </a:solidFill>
                <a:cs typeface="Segoe UI" panose="020B0502040204020203" pitchFamily="34" charset="0"/>
              </a:rPr>
            </a:br>
            <a:r>
              <a:rPr lang="sk-SK" sz="1600" dirty="0">
                <a:solidFill>
                  <a:srgbClr val="002060"/>
                </a:solidFill>
                <a:cs typeface="Segoe UI" panose="020B0502040204020203" pitchFamily="34" charset="0"/>
              </a:rPr>
              <a:t>v zmysle postupu z kapitoly 3 </a:t>
            </a:r>
            <a:r>
              <a:rPr lang="sk-SK" sz="1600" dirty="0" err="1">
                <a:solidFill>
                  <a:srgbClr val="002060"/>
                </a:solidFill>
                <a:cs typeface="Segoe UI" panose="020B0502040204020203" pitchFamily="34" charset="0"/>
              </a:rPr>
              <a:t>HaVP</a:t>
            </a:r>
            <a:r>
              <a:rPr lang="sk-SK" sz="1600" dirty="0">
                <a:solidFill>
                  <a:srgbClr val="002060"/>
                </a:solidFill>
                <a:cs typeface="Segoe UI" panose="020B0502040204020203" pitchFamily="34" charset="0"/>
              </a:rPr>
              <a:t> FMP.</a:t>
            </a:r>
          </a:p>
          <a:p>
            <a:pPr marL="0" indent="0" algn="just">
              <a:buNone/>
            </a:pPr>
            <a:endParaRPr lang="sk-SK" sz="1600" dirty="0">
              <a:solidFill>
                <a:srgbClr val="002060"/>
              </a:solidFill>
              <a:cs typeface="Segoe UI" panose="020B0502040204020203" pitchFamily="34" charset="0"/>
            </a:endParaRPr>
          </a:p>
          <a:p>
            <a:pPr marL="0" indent="0" algn="just">
              <a:buNone/>
            </a:pPr>
            <a:r>
              <a:rPr lang="sk-SK" sz="1600" b="1" i="0" dirty="0">
                <a:solidFill>
                  <a:srgbClr val="002060"/>
                </a:solidFill>
                <a:effectLst/>
                <a:cs typeface="Segoe UI" panose="020B0502040204020203" pitchFamily="34" charset="0"/>
              </a:rPr>
              <a:t>4.     Výber malých projektov </a:t>
            </a:r>
            <a:r>
              <a:rPr lang="sk-SK" sz="1600" b="0" i="0" dirty="0">
                <a:solidFill>
                  <a:srgbClr val="002060"/>
                </a:solidFill>
                <a:effectLst/>
                <a:cs typeface="Segoe UI" panose="020B0502040204020203" pitchFamily="34" charset="0"/>
              </a:rPr>
              <a:t>– Regionálny výbor FMP</a:t>
            </a:r>
            <a:endParaRPr lang="cs-CZ" sz="1600" b="0" i="0" dirty="0">
              <a:solidFill>
                <a:srgbClr val="002060"/>
              </a:solidFill>
              <a:effectLst/>
              <a:cs typeface="Segoe UI" panose="020B0502040204020203" pitchFamily="34" charset="0"/>
            </a:endParaRPr>
          </a:p>
        </p:txBody>
      </p:sp>
      <p:pic>
        <p:nvPicPr>
          <p:cNvPr id="4" name="Obrázek 3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8D483F72-11B7-58B2-ECE8-5D6A04C18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090" y="83773"/>
            <a:ext cx="5051959" cy="644017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7EF19F38-FEEF-E76A-BD04-37ADD8CC3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84" y="3386428"/>
            <a:ext cx="3550447" cy="29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34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C4FAEC-47DE-C07F-03AB-C99EBF4E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9" y="249382"/>
            <a:ext cx="3434251" cy="2607174"/>
          </a:xfrm>
        </p:spPr>
        <p:txBody>
          <a:bodyPr anchor="b">
            <a:normAutofit/>
          </a:bodyPr>
          <a:lstStyle/>
          <a:p>
            <a:pPr algn="ctr"/>
            <a:r>
              <a:rPr lang="sk-SK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Hodnotiaci a výberový </a:t>
            </a:r>
            <a:r>
              <a:rPr lang="cs-CZ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FMP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6CD869-5571-75F7-276D-0E9FC2C1F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318" y="963038"/>
            <a:ext cx="7346256" cy="5612859"/>
          </a:xfrm>
        </p:spPr>
        <p:txBody>
          <a:bodyPr anchor="ctr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sz="17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Administratívna kontrola žiadosti o financovanie malého projektu</a:t>
            </a:r>
          </a:p>
          <a:p>
            <a:pPr marL="0" indent="0">
              <a:buNone/>
            </a:pPr>
            <a:r>
              <a:rPr lang="sk-SK" sz="1600" b="1" dirty="0">
                <a:solidFill>
                  <a:srgbClr val="002060"/>
                </a:solidFill>
                <a:cs typeface="Segoe UI" panose="020B0502040204020203" pitchFamily="34" charset="0"/>
              </a:rPr>
              <a:t>- vykonáva Administrátor na príslušnej strane hranice</a:t>
            </a:r>
          </a:p>
          <a:p>
            <a:pPr marL="0" indent="0" algn="just">
              <a:buNone/>
            </a:pPr>
            <a:r>
              <a:rPr lang="sk-SK" sz="1600" dirty="0">
                <a:solidFill>
                  <a:srgbClr val="002060"/>
                </a:solidFill>
                <a:cs typeface="Segoe UI" panose="020B0502040204020203" pitchFamily="34" charset="0"/>
              </a:rPr>
              <a:t>- </a:t>
            </a:r>
            <a:r>
              <a:rPr lang="sk-SK" sz="1600" b="1" u="sng" dirty="0">
                <a:solidFill>
                  <a:srgbClr val="002060"/>
                </a:solidFill>
                <a:cs typeface="Segoe UI" panose="020B0502040204020203" pitchFamily="34" charset="0"/>
              </a:rPr>
              <a:t>kontrola podmienok doručenia žiadosti o FINMP </a:t>
            </a:r>
            <a:r>
              <a:rPr lang="sk-SK" sz="1600" dirty="0">
                <a:solidFill>
                  <a:srgbClr val="002060"/>
                </a:solidFill>
                <a:cs typeface="Segoe UI" panose="020B0502040204020203" pitchFamily="34" charset="0"/>
              </a:rPr>
              <a:t>– včas v elektronickej forme (18.12.2024 do 14,00 hod.), riadne – je podpísaná št. zástupcom a vyplnená v slovenskom/českom jazyku</a:t>
            </a:r>
          </a:p>
          <a:p>
            <a:pPr algn="just">
              <a:buFontTx/>
              <a:buChar char="-"/>
            </a:pPr>
            <a:r>
              <a:rPr lang="sk-SK" sz="1600" b="1" u="sng" dirty="0">
                <a:solidFill>
                  <a:srgbClr val="002060"/>
                </a:solidFill>
                <a:cs typeface="Segoe UI" panose="020B0502040204020203" pitchFamily="34" charset="0"/>
              </a:rPr>
              <a:t>kontrola prípustnosti žiadosti o FINMP</a:t>
            </a:r>
            <a:r>
              <a:rPr lang="sk-SK" sz="1600" b="1" dirty="0">
                <a:solidFill>
                  <a:srgbClr val="002060"/>
                </a:solidFill>
                <a:cs typeface="Segoe UI" panose="020B0502040204020203" pitchFamily="34" charset="0"/>
              </a:rPr>
              <a:t> </a:t>
            </a:r>
            <a:r>
              <a:rPr lang="sk-SK" sz="1600" dirty="0">
                <a:solidFill>
                  <a:srgbClr val="002060"/>
                </a:solidFill>
                <a:cs typeface="Segoe UI" panose="020B0502040204020203" pitchFamily="34" charset="0"/>
              </a:rPr>
              <a:t>– oprávnenosť žiadateľa/partnera, horizontálne princípy, oprávnenosť z hľadiska súladu  s cieľom programu, priority špecifického cieľa, oprávnenosť z hľadiska štátnej pomoci, oprávnenosť z hľadiska </a:t>
            </a:r>
            <a:r>
              <a:rPr lang="sk-SK" sz="1600" b="1" dirty="0">
                <a:solidFill>
                  <a:srgbClr val="002060"/>
                </a:solidFill>
                <a:cs typeface="Segoe UI" panose="020B0502040204020203" pitchFamily="34" charset="0"/>
              </a:rPr>
              <a:t>cezhraničnej spolupráce – 4 kritériá</a:t>
            </a:r>
            <a:r>
              <a:rPr lang="sk-SK" sz="1600" dirty="0">
                <a:solidFill>
                  <a:srgbClr val="002060"/>
                </a:solidFill>
                <a:cs typeface="Segoe UI" panose="020B0502040204020203" pitchFamily="34" charset="0"/>
              </a:rPr>
              <a:t>, </a:t>
            </a:r>
            <a:r>
              <a:rPr lang="sk-SK" sz="1600" b="1" dirty="0">
                <a:solidFill>
                  <a:srgbClr val="002060"/>
                </a:solidFill>
                <a:cs typeface="Segoe UI" panose="020B0502040204020203" pitchFamily="34" charset="0"/>
              </a:rPr>
              <a:t>3 musia byť splnené</a:t>
            </a:r>
            <a:r>
              <a:rPr lang="sk-SK" sz="1600" dirty="0">
                <a:solidFill>
                  <a:srgbClr val="002060"/>
                </a:solidFill>
                <a:cs typeface="Segoe UI" panose="020B0502040204020203" pitchFamily="34" charset="0"/>
              </a:rPr>
              <a:t>, </a:t>
            </a:r>
            <a:r>
              <a:rPr lang="sk-SK" sz="1600" b="1" dirty="0">
                <a:solidFill>
                  <a:srgbClr val="002060"/>
                </a:solidFill>
                <a:cs typeface="Segoe UI" panose="020B0502040204020203" pitchFamily="34" charset="0"/>
              </a:rPr>
              <a:t>povinné sú spoločná príprava, spoločná realizácia</a:t>
            </a:r>
            <a:r>
              <a:rPr lang="sk-SK" sz="1600" dirty="0">
                <a:solidFill>
                  <a:srgbClr val="002060"/>
                </a:solidFill>
                <a:cs typeface="Segoe UI" panose="020B0502040204020203" pitchFamily="34" charset="0"/>
              </a:rPr>
              <a:t>; ďalej musí byť splnené jedno zo: spoločný personál, spoločné financovanie</a:t>
            </a:r>
          </a:p>
          <a:p>
            <a:pPr marL="0" indent="0" algn="just">
              <a:buNone/>
            </a:pPr>
            <a:r>
              <a:rPr lang="sk-SK" sz="1600" b="1" dirty="0">
                <a:solidFill>
                  <a:srgbClr val="002060"/>
                </a:solidFill>
                <a:cs typeface="Segoe UI" panose="020B0502040204020203" pitchFamily="34" charset="0"/>
              </a:rPr>
              <a:t>Ak nie sú splnené tieto dve časti administratívnej kontroly, žiadosť nepostúpi do ďalšej fázy:</a:t>
            </a:r>
          </a:p>
          <a:p>
            <a:pPr marL="0" indent="0" algn="just">
              <a:buNone/>
            </a:pPr>
            <a:r>
              <a:rPr lang="sk-SK" sz="1600" b="1" dirty="0">
                <a:solidFill>
                  <a:srgbClr val="002060"/>
                </a:solidFill>
                <a:cs typeface="Segoe UI" panose="020B0502040204020203" pitchFamily="34" charset="0"/>
              </a:rPr>
              <a:t>-    </a:t>
            </a:r>
            <a:r>
              <a:rPr lang="sk-SK" sz="1600" b="1" u="sng" dirty="0">
                <a:solidFill>
                  <a:srgbClr val="002060"/>
                </a:solidFill>
                <a:cs typeface="Segoe UI" panose="020B0502040204020203" pitchFamily="34" charset="0"/>
              </a:rPr>
              <a:t>formálna kontrola splnenia podmienok </a:t>
            </a:r>
            <a:r>
              <a:rPr lang="sk-SK" sz="1600" dirty="0">
                <a:solidFill>
                  <a:srgbClr val="002060"/>
                </a:solidFill>
                <a:cs typeface="Segoe UI" panose="020B0502040204020203" pitchFamily="34" charset="0"/>
              </a:rPr>
              <a:t>poskytnutia príspevku, v ktorej sa overuje:</a:t>
            </a:r>
          </a:p>
          <a:p>
            <a:pPr algn="just">
              <a:buFontTx/>
              <a:buChar char="-"/>
            </a:pPr>
            <a:r>
              <a:rPr lang="sk-SK" sz="1600" dirty="0">
                <a:solidFill>
                  <a:srgbClr val="002060"/>
                </a:solidFill>
                <a:cs typeface="Segoe UI" panose="020B0502040204020203" pitchFamily="34" charset="0"/>
              </a:rPr>
              <a:t>oprávnenosť žiadateľa a partnerov projektu, aktivít, zvolených cieľových skupín, miesta realizácie, výdavkov, MU, funkčnosti a ucelenosti projektu, a pod.</a:t>
            </a:r>
          </a:p>
          <a:p>
            <a:pPr algn="just">
              <a:buFontTx/>
              <a:buChar char="-"/>
            </a:pPr>
            <a:r>
              <a:rPr lang="sk-SK" sz="1600" dirty="0">
                <a:solidFill>
                  <a:srgbClr val="002060"/>
                </a:solidFill>
                <a:cs typeface="Segoe UI" panose="020B0502040204020203" pitchFamily="34" charset="0"/>
              </a:rPr>
              <a:t> v prípade nedostatkov, pretrvávaní pochybností, žiadateľ je vyzvaný na doplnenie, resp. úpravu.	  	</a:t>
            </a:r>
            <a:r>
              <a:rPr lang="sk-SK" sz="1600" dirty="0"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4" name="Obrázek 3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8D483F72-11B7-58B2-ECE8-5D6A04C18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090" y="83773"/>
            <a:ext cx="5051959" cy="644017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7EF19F38-FEEF-E76A-BD04-37ADD8CC3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84" y="3386428"/>
            <a:ext cx="3550447" cy="29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87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C4FAEC-47DE-C07F-03AB-C99EBF4E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9" y="611644"/>
            <a:ext cx="3434251" cy="1810543"/>
          </a:xfrm>
        </p:spPr>
        <p:txBody>
          <a:bodyPr anchor="b">
            <a:normAutofit/>
          </a:bodyPr>
          <a:lstStyle/>
          <a:p>
            <a:pPr algn="ctr"/>
            <a:r>
              <a:rPr lang="sk-SK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Hodnotiaci a výberový proces FMP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6CD869-5571-75F7-276D-0E9FC2C1F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9113" y="1919111"/>
            <a:ext cx="3320483" cy="4339650"/>
          </a:xfrm>
          <a:ln>
            <a:solidFill>
              <a:schemeClr val="tx1"/>
            </a:solidFill>
            <a:prstDash val="sysDot"/>
          </a:ln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sk-SK" sz="1400" b="1" i="1" dirty="0">
                <a:solidFill>
                  <a:srgbClr val="002060"/>
                </a:solidFill>
                <a:cs typeface="Segoe UI" panose="020B0502040204020203" pitchFamily="34" charset="0"/>
              </a:rPr>
              <a:t>Okruh interného hodnotenia</a:t>
            </a:r>
          </a:p>
          <a:p>
            <a:pPr marL="0" indent="0">
              <a:buNone/>
            </a:pPr>
            <a:r>
              <a:rPr lang="sk-SK" sz="1400" b="1" dirty="0">
                <a:solidFill>
                  <a:srgbClr val="002060"/>
                </a:solidFill>
                <a:cs typeface="Segoe UI" panose="020B0502040204020203" pitchFamily="34" charset="0"/>
              </a:rPr>
              <a:t>Strategické hodnotiace kritériá</a:t>
            </a:r>
          </a:p>
          <a:p>
            <a:r>
              <a:rPr lang="sk-SK" sz="1400" dirty="0">
                <a:solidFill>
                  <a:srgbClr val="002060"/>
                </a:solidFill>
                <a:cs typeface="Segoe UI" panose="020B0502040204020203" pitchFamily="34" charset="0"/>
              </a:rPr>
              <a:t>prínos MP a odôvodnenie potreby realizácie MP</a:t>
            </a:r>
          </a:p>
          <a:p>
            <a:r>
              <a:rPr lang="sk-SK" sz="1400" dirty="0">
                <a:solidFill>
                  <a:srgbClr val="002060"/>
                </a:solidFill>
                <a:cs typeface="Segoe UI" panose="020B0502040204020203" pitchFamily="34" charset="0"/>
              </a:rPr>
              <a:t>cezhraničná spolupráca (spoločná príprava, spoločná realizácia, spoločný personál, spoločný rozvoj)</a:t>
            </a:r>
          </a:p>
          <a:p>
            <a:r>
              <a:rPr lang="sk-SK" sz="1400" dirty="0">
                <a:solidFill>
                  <a:srgbClr val="002060"/>
                </a:solidFill>
                <a:cs typeface="Segoe UI" panose="020B0502040204020203" pitchFamily="34" charset="0"/>
              </a:rPr>
              <a:t>merateľné ukazovatele a udržateľnosť</a:t>
            </a:r>
          </a:p>
          <a:p>
            <a:r>
              <a:rPr lang="sk-SK" sz="1400" dirty="0">
                <a:solidFill>
                  <a:srgbClr val="002060"/>
                </a:solidFill>
                <a:cs typeface="Segoe UI" panose="020B0502040204020203" pitchFamily="34" charset="0"/>
              </a:rPr>
              <a:t>cezhraničný dopad (spoločenský, dopad na cieľové skupiny, územný dopad, finančný dopad)</a:t>
            </a:r>
          </a:p>
          <a:p>
            <a:pPr marL="0" indent="0">
              <a:buNone/>
            </a:pPr>
            <a:r>
              <a:rPr lang="sk-SK" sz="1400" b="1" dirty="0">
                <a:solidFill>
                  <a:srgbClr val="002060"/>
                </a:solidFill>
                <a:cs typeface="Segoe UI" panose="020B0502040204020203" pitchFamily="34" charset="0"/>
              </a:rPr>
              <a:t>Operatívne hodnotiace kritériá</a:t>
            </a:r>
          </a:p>
          <a:p>
            <a:r>
              <a:rPr lang="sk-SK" sz="1400" dirty="0">
                <a:solidFill>
                  <a:srgbClr val="002060"/>
                </a:solidFill>
                <a:cs typeface="Segoe UI" panose="020B0502040204020203" pitchFamily="34" charset="0"/>
              </a:rPr>
              <a:t>spôsob realizácie MP</a:t>
            </a:r>
          </a:p>
          <a:p>
            <a:r>
              <a:rPr lang="sk-SK" sz="1400" dirty="0">
                <a:solidFill>
                  <a:srgbClr val="002060"/>
                </a:solidFill>
                <a:cs typeface="Segoe UI" panose="020B0502040204020203" pitchFamily="34" charset="0"/>
              </a:rPr>
              <a:t>komunikačné aktivity a povinná publicita</a:t>
            </a:r>
          </a:p>
          <a:p>
            <a:r>
              <a:rPr lang="sk-SK" sz="1400" dirty="0">
                <a:solidFill>
                  <a:srgbClr val="002060"/>
                </a:solidFill>
                <a:cs typeface="Segoe UI" panose="020B0502040204020203" pitchFamily="34" charset="0"/>
              </a:rPr>
              <a:t>rozpočet projektu</a:t>
            </a:r>
          </a:p>
        </p:txBody>
      </p:sp>
      <p:pic>
        <p:nvPicPr>
          <p:cNvPr id="4" name="Obrázek 3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8D483F72-11B7-58B2-ECE8-5D6A04C18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534" y="147336"/>
            <a:ext cx="5051959" cy="644017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7EF19F38-FEEF-E76A-BD04-37ADD8CC3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84" y="3386428"/>
            <a:ext cx="3550447" cy="2931562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F0524F9D-49EE-74C5-9C47-21CFA92F15E0}"/>
              </a:ext>
            </a:extLst>
          </p:cNvPr>
          <p:cNvSpPr txBox="1"/>
          <p:nvPr/>
        </p:nvSpPr>
        <p:spPr>
          <a:xfrm>
            <a:off x="8200875" y="1919110"/>
            <a:ext cx="2994869" cy="435503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400" b="1" i="1" dirty="0">
                <a:solidFill>
                  <a:srgbClr val="002060"/>
                </a:solidFill>
              </a:rPr>
              <a:t>Okruh externého hodnotenia</a:t>
            </a:r>
            <a:endParaRPr lang="sk-SK" sz="1200" b="1" i="1" dirty="0">
              <a:solidFill>
                <a:srgbClr val="002060"/>
              </a:solidFill>
            </a:endParaRPr>
          </a:p>
          <a:p>
            <a:endParaRPr lang="sk-SK" sz="800" b="1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sk-SK" sz="1400" b="1" dirty="0">
                <a:solidFill>
                  <a:srgbClr val="002060"/>
                </a:solidFill>
              </a:rPr>
              <a:t>Strategické hodnotiace kritériá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002060"/>
                </a:solidFill>
              </a:rPr>
              <a:t>prínos MP a odôvodnenie potreby realizácie MP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002060"/>
                </a:solidFill>
              </a:rPr>
              <a:t>cezhraničná spolupráca (spoločný rozvoj)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002060"/>
                </a:solidFill>
              </a:rPr>
              <a:t>merateľné ukazovatele</a:t>
            </a:r>
          </a:p>
          <a:p>
            <a:pPr>
              <a:spcBef>
                <a:spcPts val="600"/>
              </a:spcBef>
            </a:pPr>
            <a:endParaRPr lang="sk-SK" sz="1400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endParaRPr lang="sk-SK" sz="1400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endParaRPr lang="sk-SK" sz="800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sk-SK" sz="1400" b="1" dirty="0">
                <a:solidFill>
                  <a:srgbClr val="002060"/>
                </a:solidFill>
              </a:rPr>
              <a:t>Operatívne hodnotiace kritériá</a:t>
            </a:r>
            <a:endParaRPr lang="sk-SK" sz="1200" b="1" dirty="0">
              <a:solidFill>
                <a:srgbClr val="00206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002060"/>
                </a:solidFill>
                <a:cs typeface="Segoe UI" panose="020B0502040204020203" pitchFamily="34" charset="0"/>
              </a:rPr>
              <a:t>spôsob realizácie MP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srgbClr val="002060"/>
                </a:solidFill>
                <a:cs typeface="Segoe UI" panose="020B0502040204020203" pitchFamily="34" charset="0"/>
              </a:rPr>
              <a:t>rozpočet projektu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E7AB3D1C-0050-BF40-EFE9-97C72EA49AED}"/>
              </a:ext>
            </a:extLst>
          </p:cNvPr>
          <p:cNvSpPr txBox="1"/>
          <p:nvPr/>
        </p:nvSpPr>
        <p:spPr>
          <a:xfrm>
            <a:off x="5587069" y="1126612"/>
            <a:ext cx="465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Okruhy a kritériá </a:t>
            </a:r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odborného </a:t>
            </a:r>
            <a:r>
              <a:rPr lang="sk-SK" sz="16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hodnotenia</a:t>
            </a:r>
          </a:p>
        </p:txBody>
      </p:sp>
    </p:spTree>
    <p:extLst>
      <p:ext uri="{BB962C8B-B14F-4D97-AF65-F5344CB8AC3E}">
        <p14:creationId xmlns:p14="http://schemas.microsoft.com/office/powerpoint/2010/main" val="27045844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C4FAEC-47DE-C07F-03AB-C99EBF4E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9" y="611644"/>
            <a:ext cx="3434251" cy="1810543"/>
          </a:xfrm>
        </p:spPr>
        <p:txBody>
          <a:bodyPr anchor="b">
            <a:normAutofit/>
          </a:bodyPr>
          <a:lstStyle/>
          <a:p>
            <a:pPr algn="ctr"/>
            <a:r>
              <a:rPr lang="cs-CZ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Hodnotiaci</a:t>
            </a:r>
            <a:r>
              <a:rPr lang="cs-CZ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cs-CZ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výberový</a:t>
            </a:r>
            <a:r>
              <a:rPr lang="cs-CZ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6CD869-5571-75F7-276D-0E9FC2C1F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609" y="872296"/>
            <a:ext cx="7178475" cy="570360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sk-SK" sz="18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Odborné hodnotenie</a:t>
            </a:r>
          </a:p>
          <a:p>
            <a:pPr marL="0" indent="0">
              <a:buNone/>
            </a:pPr>
            <a:r>
              <a:rPr lang="sk-SK" sz="1800" b="1" u="sng" dirty="0">
                <a:solidFill>
                  <a:srgbClr val="002060"/>
                </a:solidFill>
                <a:cs typeface="Segoe UI" panose="020B0502040204020203" pitchFamily="34" charset="0"/>
              </a:rPr>
              <a:t>V priorite 3.2 Miestne iniciatívy:</a:t>
            </a:r>
          </a:p>
          <a:p>
            <a:pPr marL="0" indent="0" algn="just">
              <a:buNone/>
            </a:pPr>
            <a:r>
              <a:rPr lang="sk-SK" sz="1600" dirty="0">
                <a:solidFill>
                  <a:srgbClr val="002060"/>
                </a:solidFill>
                <a:cs typeface="Segoe UI" panose="020B0502040204020203" pitchFamily="34" charset="0"/>
              </a:rPr>
              <a:t>1 odborný hodnotiteľ administrátora – príslušná strana hranice – hodnotí </a:t>
            </a:r>
            <a:r>
              <a:rPr lang="sk-SK" sz="1600" b="1" dirty="0">
                <a:solidFill>
                  <a:srgbClr val="002060"/>
                </a:solidFill>
                <a:cs typeface="Segoe UI" panose="020B0502040204020203" pitchFamily="34" charset="0"/>
              </a:rPr>
              <a:t>okruh interného hodnotenia </a:t>
            </a:r>
            <a:r>
              <a:rPr lang="sk-SK" sz="1600" dirty="0">
                <a:solidFill>
                  <a:srgbClr val="002060"/>
                </a:solidFill>
                <a:cs typeface="Segoe UI" panose="020B0502040204020203" pitchFamily="34" charset="0"/>
              </a:rPr>
              <a:t>(max. 50 bodov)</a:t>
            </a:r>
          </a:p>
          <a:p>
            <a:pPr marL="0" indent="0" algn="just">
              <a:buNone/>
            </a:pPr>
            <a:r>
              <a:rPr lang="sk-SK" sz="1600" dirty="0">
                <a:solidFill>
                  <a:srgbClr val="002060"/>
                </a:solidFill>
                <a:cs typeface="Segoe UI" panose="020B0502040204020203" pitchFamily="34" charset="0"/>
              </a:rPr>
              <a:t>1 odborný hodnotiteľ administrátora – opačná strana hranice – hodnotí </a:t>
            </a:r>
            <a:r>
              <a:rPr lang="sk-SK" sz="1600" b="1" dirty="0">
                <a:solidFill>
                  <a:srgbClr val="002060"/>
                </a:solidFill>
                <a:cs typeface="Segoe UI" panose="020B0502040204020203" pitchFamily="34" charset="0"/>
              </a:rPr>
              <a:t>okruh externého hodnotenia </a:t>
            </a:r>
            <a:r>
              <a:rPr lang="sk-SK" sz="1600" dirty="0">
                <a:solidFill>
                  <a:srgbClr val="002060"/>
                </a:solidFill>
                <a:cs typeface="Segoe UI" panose="020B0502040204020203" pitchFamily="34" charset="0"/>
              </a:rPr>
              <a:t>(max. 50 bodov)</a:t>
            </a:r>
          </a:p>
          <a:p>
            <a:pPr marL="0" indent="0" algn="just">
              <a:buNone/>
            </a:pPr>
            <a:r>
              <a:rPr lang="sk-SK" sz="1600" b="1" dirty="0">
                <a:solidFill>
                  <a:srgbClr val="002060"/>
                </a:solidFill>
                <a:cs typeface="Segoe UI" panose="020B0502040204020203" pitchFamily="34" charset="0"/>
              </a:rPr>
              <a:t>Maximálny počet dosiahnutých bodov je  100, pričom malý projekt môže byť podporený v prípade ak dosiahol min. 60%  z maximálneho možného počtu bodov.</a:t>
            </a:r>
            <a:endParaRPr lang="sk-SK" sz="1800" b="1" dirty="0">
              <a:solidFill>
                <a:srgbClr val="002060"/>
              </a:solidFill>
              <a:cs typeface="Segoe UI" panose="020B0502040204020203" pitchFamily="34" charset="0"/>
            </a:endParaRPr>
          </a:p>
          <a:p>
            <a:pPr marL="0" indent="0" algn="just">
              <a:buNone/>
            </a:pPr>
            <a:endParaRPr lang="sk-SK" sz="1800" b="1" u="sng" dirty="0">
              <a:solidFill>
                <a:srgbClr val="002060"/>
              </a:solidFill>
              <a:cs typeface="Segoe UI" panose="020B0502040204020203" pitchFamily="34" charset="0"/>
            </a:endParaRPr>
          </a:p>
          <a:p>
            <a:pPr marL="0" indent="0" algn="just">
              <a:buNone/>
            </a:pPr>
            <a:r>
              <a:rPr lang="sk-SK" sz="1800" b="1" u="sng" dirty="0">
                <a:solidFill>
                  <a:srgbClr val="002060"/>
                </a:solidFill>
                <a:cs typeface="Segoe UI" panose="020B0502040204020203" pitchFamily="34" charset="0"/>
              </a:rPr>
              <a:t>V priorite 2.2 Kultúra a cestovný ruch: </a:t>
            </a:r>
            <a:endParaRPr lang="cs-CZ" sz="1800" u="sng" dirty="0">
              <a:solidFill>
                <a:srgbClr val="002060"/>
              </a:solidFill>
              <a:cs typeface="Segoe UI" panose="020B0502040204020203" pitchFamily="34" charset="0"/>
            </a:endParaRPr>
          </a:p>
          <a:p>
            <a:pPr marL="0" indent="0" algn="just">
              <a:buNone/>
            </a:pPr>
            <a:r>
              <a:rPr lang="sk-SK" sz="1600" b="1" dirty="0">
                <a:solidFill>
                  <a:srgbClr val="002060"/>
                </a:solidFill>
                <a:cs typeface="Segoe UI" panose="020B0502040204020203" pitchFamily="34" charset="0"/>
              </a:rPr>
              <a:t>Okruh interného hodnotenia hodnotí 1 odborný hodnotiteľ administrátora, okruh externého hodnotenia hodnotia dvaja odborní hodnotitelia.</a:t>
            </a:r>
            <a:r>
              <a:rPr lang="sk-SK" sz="1600" dirty="0">
                <a:solidFill>
                  <a:srgbClr val="002060"/>
                </a:solidFill>
                <a:cs typeface="Segoe UI" panose="020B0502040204020203" pitchFamily="34" charset="0"/>
              </a:rPr>
              <a:t> Externý odborný hodnotiteľ je vyžrebovaný z databázy externých odborných hodnotiteľov vybraných na základe výberového konania organizovaného Správcom a vyhodnocovaného výberovou komisiou.</a:t>
            </a:r>
          </a:p>
          <a:p>
            <a:pPr marL="0" indent="0" algn="just">
              <a:buNone/>
            </a:pPr>
            <a:r>
              <a:rPr lang="sk-SK" sz="1600" b="1" dirty="0">
                <a:solidFill>
                  <a:srgbClr val="002060"/>
                </a:solidFill>
                <a:cs typeface="Segoe UI" panose="020B0502040204020203" pitchFamily="34" charset="0"/>
              </a:rPr>
              <a:t>Maximálny počet dosiahnutých bodov je po uplatnení váh v okruhu externého hodnotenia 100, pričom malý projekt môže byť podporený v prípade ak dosiahol min. 60%  z maximálneho možného počtu bodov.</a:t>
            </a:r>
          </a:p>
          <a:p>
            <a:pPr marL="0" indent="0" algn="just">
              <a:buNone/>
            </a:pPr>
            <a:endParaRPr lang="sk-SK" sz="1600" dirty="0">
              <a:cs typeface="Segoe UI" panose="020B0502040204020203" pitchFamily="34" charset="0"/>
            </a:endParaRPr>
          </a:p>
        </p:txBody>
      </p:sp>
      <p:pic>
        <p:nvPicPr>
          <p:cNvPr id="4" name="Obrázek 3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8D483F72-11B7-58B2-ECE8-5D6A04C18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90" y="148673"/>
            <a:ext cx="5676424" cy="723623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7EF19F38-FEEF-E76A-BD04-37ADD8CC3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29" y="3415050"/>
            <a:ext cx="3550447" cy="29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454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2E12BF-24BF-D222-B242-872CCFAE2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F36AD3-A8FF-73EB-C455-EC7A6E28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17" y="705321"/>
            <a:ext cx="3433312" cy="2090335"/>
          </a:xfrm>
        </p:spPr>
        <p:txBody>
          <a:bodyPr anchor="b">
            <a:noAutofit/>
          </a:bodyPr>
          <a:lstStyle/>
          <a:p>
            <a:pPr algn="ctr"/>
            <a:r>
              <a:rPr lang="sk-SK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Hodnotiaci a výberový proces FMP  </a:t>
            </a:r>
          </a:p>
        </p:txBody>
      </p:sp>
      <p:pic>
        <p:nvPicPr>
          <p:cNvPr id="8" name="Obrázek 7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8FC79088-D021-F27A-B779-F1DD025B8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050" y="282295"/>
            <a:ext cx="6572033" cy="83779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1E7D2D-FD00-0C50-8005-555FFB5F1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277" y="1373446"/>
            <a:ext cx="7305731" cy="5231196"/>
          </a:xfrm>
        </p:spPr>
        <p:txBody>
          <a:bodyPr anchor="ctr">
            <a:normAutofit lnSpcReduction="10000"/>
          </a:bodyPr>
          <a:lstStyle/>
          <a:p>
            <a:pPr marL="0" indent="0" algn="just">
              <a:buNone/>
            </a:pPr>
            <a:r>
              <a:rPr lang="cs-CZ" sz="18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cs-CZ" sz="1800" b="1" dirty="0" err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Sumarizácia</a:t>
            </a:r>
            <a:r>
              <a:rPr lang="cs-CZ" sz="18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</a:p>
          <a:p>
            <a:pPr marL="0" indent="0" algn="just">
              <a:buNone/>
            </a:pPr>
            <a:r>
              <a:rPr lang="sk-SK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 ukončení odborného hodnotenia sú spracované </a:t>
            </a:r>
            <a:r>
              <a:rPr lang="sk-SK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infolisty</a:t>
            </a:r>
            <a:r>
              <a:rPr lang="sk-SK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sk-SK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k-SK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 jednotlivým malým projektom a sumarizačné tabuľky. Malé projekty budú zoradené podľa počtu dosiahnutých bodov, pri rovnosti bodov bude aplikovaný postup v zmysle kapitoly 4. </a:t>
            </a:r>
          </a:p>
          <a:p>
            <a:pPr marL="0" indent="0" algn="just">
              <a:buNone/>
            </a:pPr>
            <a:endParaRPr lang="sk-SK" sz="1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buNone/>
            </a:pPr>
            <a:r>
              <a:rPr lang="sk-SK" sz="1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Výber malých projektov</a:t>
            </a:r>
          </a:p>
          <a:p>
            <a:pPr algn="just"/>
            <a:r>
              <a:rPr lang="sk-SK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 termíne do 120 kalendárnych dní od ukončenia výzvy </a:t>
            </a:r>
            <a:r>
              <a:rPr lang="sk-SK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(k aktuálne vyhláseným výzvam – marec/apríl 2025)</a:t>
            </a:r>
          </a:p>
          <a:p>
            <a:pPr algn="just"/>
            <a:r>
              <a:rPr lang="sk-SK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výber malých projektov prebieha na zasadnutí Regionálneho výboru FMP na základe pravidiel Rokovacieho poriadku</a:t>
            </a:r>
          </a:p>
          <a:p>
            <a:pPr marL="0" indent="0" algn="just">
              <a:buNone/>
            </a:pPr>
            <a:endParaRPr lang="sk-SK" sz="1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buNone/>
            </a:pPr>
            <a:r>
              <a:rPr lang="sk-SK" sz="1600" b="1" i="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Informácie o výsledku RV</a:t>
            </a:r>
            <a:endParaRPr lang="sk-SK" sz="1600" b="1" i="0" dirty="0">
              <a:solidFill>
                <a:srgbClr val="002060"/>
              </a:solidFill>
              <a:effectLst/>
            </a:endParaRPr>
          </a:p>
          <a:p>
            <a:r>
              <a:rPr lang="sk-SK" sz="1600" dirty="0">
                <a:solidFill>
                  <a:srgbClr val="002060"/>
                </a:solidFill>
              </a:rPr>
              <a:t>zoznam výsledkov zo zasadnutia RV bude zverejnený do 3 dní od zasadnutia RV. </a:t>
            </a:r>
          </a:p>
          <a:p>
            <a:r>
              <a:rPr lang="sk-SK" sz="1600" dirty="0">
                <a:solidFill>
                  <a:srgbClr val="002060"/>
                </a:solidFill>
              </a:rPr>
              <a:t>výzvu na vysporiadanie podmienok a k podpisu zmluvy zasiela Administrátor do  14 dní od schválenia zápisu zo zasadnutia RV, doloženie požadovaných dokumentov do 25 dní od odoslania výzvy</a:t>
            </a:r>
          </a:p>
          <a:p>
            <a:r>
              <a:rPr lang="sk-SK" sz="1600" dirty="0">
                <a:solidFill>
                  <a:srgbClr val="002060"/>
                </a:solidFill>
              </a:rPr>
              <a:t>predpoklad </a:t>
            </a:r>
            <a:r>
              <a:rPr lang="sk-SK" sz="1600" dirty="0" err="1">
                <a:solidFill>
                  <a:srgbClr val="002060"/>
                </a:solidFill>
              </a:rPr>
              <a:t>zazmluvnenia</a:t>
            </a:r>
            <a:r>
              <a:rPr lang="sk-SK" sz="1600" dirty="0">
                <a:solidFill>
                  <a:srgbClr val="002060"/>
                </a:solidFill>
              </a:rPr>
              <a:t> schválených žiadostí o FINMP – júl 2025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F15007D-E15E-1B99-1EC3-0A93EA18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93" y="3428999"/>
            <a:ext cx="3550447" cy="29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6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774B05-534C-DD35-20E0-CAC7F1558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7" y="586855"/>
            <a:ext cx="3766856" cy="3387497"/>
          </a:xfrm>
        </p:spPr>
        <p:txBody>
          <a:bodyPr anchor="b">
            <a:normAutofit/>
          </a:bodyPr>
          <a:lstStyle/>
          <a:p>
            <a:pPr algn="ctr"/>
            <a:r>
              <a:rPr lang="cs-CZ" sz="4000" b="1" i="0" u="none" strike="noStrike" baseline="0" dirty="0" err="1">
                <a:solidFill>
                  <a:schemeClr val="bg1"/>
                </a:solidFill>
                <a:cs typeface="Segoe UI" panose="020B0502040204020203" pitchFamily="34" charset="0"/>
              </a:rPr>
              <a:t>Predstavenie</a:t>
            </a:r>
            <a:r>
              <a:rPr lang="cs-CZ" sz="4000" b="1" i="0" u="none" strike="noStrike" baseline="0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cs-CZ" sz="4000" b="1" i="0" u="none" strike="noStrike" baseline="0" dirty="0" err="1">
                <a:solidFill>
                  <a:schemeClr val="bg1"/>
                </a:solidFill>
                <a:cs typeface="Segoe UI" panose="020B0502040204020203" pitchFamily="34" charset="0"/>
              </a:rPr>
              <a:t>Správcu</a:t>
            </a:r>
            <a:r>
              <a:rPr lang="cs-CZ" sz="4000" b="1" i="0" u="none" strike="noStrike" baseline="0" dirty="0">
                <a:solidFill>
                  <a:schemeClr val="bg1"/>
                </a:solidFill>
                <a:cs typeface="Segoe UI" panose="020B0502040204020203" pitchFamily="34" charset="0"/>
              </a:rPr>
              <a:t> a Administrátora ČR/SR</a:t>
            </a:r>
            <a:endParaRPr lang="cs-CZ" sz="4000" dirty="0">
              <a:solidFill>
                <a:srgbClr val="FFFFFF"/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84B002C-F520-9B49-FC06-6F893842D7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3407523"/>
              </p:ext>
            </p:extLst>
          </p:nvPr>
        </p:nvGraphicFramePr>
        <p:xfrm>
          <a:off x="4905054" y="586855"/>
          <a:ext cx="6616385" cy="531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82910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2C043-2EF4-2FA9-3823-042BEA8F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11" y="1257525"/>
            <a:ext cx="5429280" cy="39709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6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Publicita malého  projektu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0C0F13CC-5B98-6A90-391A-C42F2A080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71" y="1133180"/>
            <a:ext cx="5051959" cy="64401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985578B-C4E3-05AD-5CE0-3B8DCCFF1B6B}"/>
              </a:ext>
            </a:extLst>
          </p:cNvPr>
          <p:cNvSpPr txBox="1"/>
          <p:nvPr/>
        </p:nvSpPr>
        <p:spPr>
          <a:xfrm>
            <a:off x="6878972" y="2543441"/>
            <a:ext cx="389249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Povinná publicita na stiahnutie: </a:t>
            </a: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https://erbbk.eu/publicita/</a:t>
            </a:r>
            <a:endParaRPr kumimoji="0" lang="sk-S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Výdavky na povinnú publicitu max. 5% rozpočtu MP</a:t>
            </a:r>
          </a:p>
        </p:txBody>
      </p:sp>
    </p:spTree>
    <p:extLst>
      <p:ext uri="{BB962C8B-B14F-4D97-AF65-F5344CB8AC3E}">
        <p14:creationId xmlns:p14="http://schemas.microsoft.com/office/powerpoint/2010/main" val="17794241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2E12BF-24BF-D222-B242-872CCFAE2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F36AD3-A8FF-73EB-C455-EC7A6E28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17" y="705321"/>
            <a:ext cx="3433312" cy="2090335"/>
          </a:xfrm>
        </p:spPr>
        <p:txBody>
          <a:bodyPr anchor="b">
            <a:noAutofit/>
          </a:bodyPr>
          <a:lstStyle/>
          <a:p>
            <a:pPr algn="ctr"/>
            <a: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Publicita malého projektu  </a:t>
            </a:r>
          </a:p>
        </p:txBody>
      </p:sp>
      <p:pic>
        <p:nvPicPr>
          <p:cNvPr id="8" name="Obrázek 7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8FC79088-D021-F27A-B779-F1DD025B8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050" y="282295"/>
            <a:ext cx="6572033" cy="83779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1E7D2D-FD00-0C50-8005-555FFB5F1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277" y="1373446"/>
            <a:ext cx="7305731" cy="4707758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sk-SK" sz="1400" b="1" dirty="0">
                <a:solidFill>
                  <a:srgbClr val="000000"/>
                </a:solidFill>
                <a:latin typeface="Segoe UI" panose="020B0502040204020203" pitchFamily="34" charset="0"/>
              </a:rPr>
              <a:t>Zabezpečenie povinnej publicity: </a:t>
            </a:r>
          </a:p>
          <a:p>
            <a:pPr algn="just"/>
            <a:r>
              <a:rPr lang="sk-SK" sz="1400" dirty="0">
                <a:solidFill>
                  <a:srgbClr val="002060"/>
                </a:solidFill>
                <a:latin typeface="Segoe UI" panose="020B0502040204020203" pitchFamily="34" charset="0"/>
              </a:rPr>
              <a:t>P</a:t>
            </a:r>
            <a:r>
              <a:rPr lang="sk-SK" sz="14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</a:rPr>
              <a:t>ovinnosť zabezpečiť vhodným spôsobom informovanosť verejnosti a projektom dotknutých subjektov  MP majú </a:t>
            </a:r>
            <a:r>
              <a:rPr lang="sk-SK" sz="1400" b="1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</a:rPr>
              <a:t>všetci partneri.</a:t>
            </a:r>
          </a:p>
          <a:p>
            <a:pPr marL="0" indent="0" algn="just">
              <a:buNone/>
            </a:pPr>
            <a:endParaRPr lang="sk-SK" sz="1400" b="1" i="0" u="none" strike="noStrike" baseline="0" dirty="0">
              <a:solidFill>
                <a:srgbClr val="002060"/>
              </a:solidFill>
              <a:latin typeface="Segoe UI" panose="020B0502040204020203" pitchFamily="34" charset="0"/>
            </a:endParaRPr>
          </a:p>
          <a:p>
            <a:pPr algn="just"/>
            <a:r>
              <a:rPr lang="sk-SK" sz="1400" dirty="0">
                <a:solidFill>
                  <a:srgbClr val="002060"/>
                </a:solidFill>
                <a:latin typeface="Segoe UI" panose="020B0502040204020203" pitchFamily="34" charset="0"/>
              </a:rPr>
              <a:t>Základné pravidlá pre zabezpečenie publicity nájdete na </a:t>
            </a:r>
            <a:r>
              <a:rPr lang="sk-SK" sz="1400" dirty="0">
                <a:solidFill>
                  <a:srgbClr val="002060"/>
                </a:solidFill>
                <a:latin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https://erbbk.eu/publicita/</a:t>
            </a:r>
            <a:r>
              <a:rPr lang="sk-SK" sz="1400" dirty="0">
                <a:solidFill>
                  <a:srgbClr val="002060"/>
                </a:solidFill>
                <a:latin typeface="Segoe UI" panose="020B0502040204020203" pitchFamily="34" charset="0"/>
              </a:rPr>
              <a:t> v prílohe Príručky pre konečného užívateľa – </a:t>
            </a:r>
            <a:r>
              <a:rPr lang="sk-SK" sz="1400" b="1" dirty="0">
                <a:solidFill>
                  <a:srgbClr val="002060"/>
                </a:solidFill>
                <a:latin typeface="Segoe UI" panose="020B0502040204020203" pitchFamily="34" charset="0"/>
              </a:rPr>
              <a:t>Publicita a komunikácia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1400" b="1" dirty="0">
              <a:solidFill>
                <a:srgbClr val="002060"/>
              </a:solidFill>
              <a:latin typeface="Segoe UI" panose="020B0502040204020203" pitchFamily="34" charset="0"/>
            </a:endParaRPr>
          </a:p>
          <a:p>
            <a:pPr algn="just"/>
            <a:r>
              <a:rPr lang="sk-SK" sz="1400" b="0" i="0" u="none" strike="noStrike" baseline="0" dirty="0">
                <a:solidFill>
                  <a:srgbClr val="002060"/>
                </a:solidFill>
                <a:latin typeface="Segoe UI" panose="020B0502040204020203" pitchFamily="34" charset="0"/>
              </a:rPr>
              <a:t>Žiadateľ v Žiadosti o FINMP pri každej projektovej aktivite popíše zabezpečenie komunikácie a publicity, ktoré následne počas realizácie vykoná. </a:t>
            </a:r>
          </a:p>
          <a:p>
            <a:pPr algn="just"/>
            <a:endParaRPr lang="sk-SK" sz="1400" b="0" i="0" u="none" strike="noStrike" baseline="0" dirty="0">
              <a:solidFill>
                <a:srgbClr val="002060"/>
              </a:solidFill>
              <a:latin typeface="Segoe UI" panose="020B0502040204020203" pitchFamily="34" charset="0"/>
            </a:endParaRPr>
          </a:p>
          <a:p>
            <a:pPr algn="just"/>
            <a:r>
              <a:rPr lang="sk-SK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Súlad s minimálnymi požiadavkami bude kontrolovať Administrátor – vo všeobecnosti musia byť všetky výstupy týkajúce sa komunikácie a publicity predložené ako súčasť Záverečnej správy malého projektu.</a:t>
            </a:r>
          </a:p>
          <a:p>
            <a:pPr algn="just"/>
            <a:endParaRPr lang="sk-SK" sz="14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sk-SK" sz="1400" dirty="0">
                <a:solidFill>
                  <a:srgbClr val="002060"/>
                </a:solidFill>
                <a:latin typeface="Segoe UI" panose="020B0502040204020203" pitchFamily="34" charset="0"/>
              </a:rPr>
              <a:t>Koneční užívatelia sú povinní používať tzv. </a:t>
            </a:r>
            <a:r>
              <a:rPr lang="sk-SK" sz="1400" b="1" dirty="0" err="1">
                <a:solidFill>
                  <a:srgbClr val="002060"/>
                </a:solidFill>
                <a:latin typeface="Segoe UI" panose="020B0502040204020203" pitchFamily="34" charset="0"/>
              </a:rPr>
              <a:t>logolink</a:t>
            </a:r>
            <a:r>
              <a:rPr lang="sk-SK" sz="1400" dirty="0">
                <a:solidFill>
                  <a:srgbClr val="002060"/>
                </a:solidFill>
                <a:latin typeface="Segoe UI" panose="020B0502040204020203" pitchFamily="34" charset="0"/>
              </a:rPr>
              <a:t>, ktorý sa skladá z </a:t>
            </a:r>
            <a:r>
              <a:rPr lang="sk-SK" sz="1400" b="1" dirty="0">
                <a:solidFill>
                  <a:srgbClr val="002060"/>
                </a:solidFill>
                <a:latin typeface="Segoe UI" panose="020B0502040204020203" pitchFamily="34" charset="0"/>
              </a:rPr>
              <a:t>loga Programu</a:t>
            </a:r>
            <a:r>
              <a:rPr lang="sk-SK" sz="1400" dirty="0">
                <a:solidFill>
                  <a:srgbClr val="002060"/>
                </a:solidFill>
                <a:latin typeface="Segoe UI" panose="020B0502040204020203" pitchFamily="34" charset="0"/>
              </a:rPr>
              <a:t>, </a:t>
            </a:r>
            <a:r>
              <a:rPr lang="sk-SK" sz="1400" b="1" dirty="0">
                <a:solidFill>
                  <a:srgbClr val="002060"/>
                </a:solidFill>
                <a:latin typeface="Segoe UI" panose="020B0502040204020203" pitchFamily="34" charset="0"/>
              </a:rPr>
              <a:t>symbolu Európskej únie </a:t>
            </a:r>
            <a:r>
              <a:rPr lang="sk-SK" sz="1400" dirty="0">
                <a:solidFill>
                  <a:srgbClr val="002060"/>
                </a:solidFill>
                <a:latin typeface="Segoe UI" panose="020B0502040204020203" pitchFamily="34" charset="0"/>
              </a:rPr>
              <a:t>a </a:t>
            </a:r>
            <a:r>
              <a:rPr lang="sk-SK" sz="1400" b="1" dirty="0">
                <a:solidFill>
                  <a:srgbClr val="002060"/>
                </a:solidFill>
                <a:latin typeface="Segoe UI" panose="020B0502040204020203" pitchFamily="34" charset="0"/>
              </a:rPr>
              <a:t>informácie o spolufinancovaní</a:t>
            </a:r>
            <a:r>
              <a:rPr lang="sk-SK" sz="1400" dirty="0">
                <a:solidFill>
                  <a:srgbClr val="002060"/>
                </a:solidFill>
                <a:latin typeface="Segoe UI" panose="020B0502040204020203" pitchFamily="34" charset="0"/>
              </a:rPr>
              <a:t>. Názov programu pozostáva z názvu programu, ktorý sa nachádza pod názvom </a:t>
            </a:r>
            <a:r>
              <a:rPr lang="sk-SK" sz="1400" dirty="0" err="1">
                <a:solidFill>
                  <a:srgbClr val="002060"/>
                </a:solidFill>
                <a:latin typeface="Segoe UI" panose="020B0502040204020203" pitchFamily="34" charset="0"/>
              </a:rPr>
              <a:t>Interreg</a:t>
            </a:r>
            <a:r>
              <a:rPr lang="sk-SK" sz="1400" dirty="0">
                <a:solidFill>
                  <a:srgbClr val="002060"/>
                </a:solidFill>
                <a:latin typeface="Segoe UI" panose="020B0502040204020203" pitchFamily="34" charset="0"/>
              </a:rPr>
              <a:t>, súslovia Fond malých projektov a loga Euroregiónu </a:t>
            </a:r>
            <a:r>
              <a:rPr lang="sk-SK" sz="1400" dirty="0" err="1">
                <a:solidFill>
                  <a:srgbClr val="002060"/>
                </a:solidFill>
                <a:latin typeface="Segoe UI" panose="020B0502040204020203" pitchFamily="34" charset="0"/>
              </a:rPr>
              <a:t>Bílé</a:t>
            </a:r>
            <a:r>
              <a:rPr lang="sk-SK" sz="1400" dirty="0">
                <a:solidFill>
                  <a:srgbClr val="002060"/>
                </a:solidFill>
                <a:latin typeface="Segoe UI" panose="020B0502040204020203" pitchFamily="34" charset="0"/>
              </a:rPr>
              <a:t> – Biele Karpaty (ER BBK)</a:t>
            </a:r>
            <a:endParaRPr lang="sk-SK" sz="1400" b="0" i="0" u="none" strike="noStrike" baseline="0" dirty="0">
              <a:solidFill>
                <a:srgbClr val="002060"/>
              </a:solidFill>
              <a:latin typeface="Segoe UI" panose="020B0502040204020203" pitchFamily="34" charset="0"/>
            </a:endParaRPr>
          </a:p>
          <a:p>
            <a:pPr marL="0" indent="0" algn="just">
              <a:buNone/>
            </a:pPr>
            <a:endParaRPr lang="sk-SK" sz="14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F15007D-E15E-1B99-1EC3-0A93EA18B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93" y="3428999"/>
            <a:ext cx="3550447" cy="29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439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2C043-2EF4-2FA9-3823-042BEA8F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20" y="387967"/>
            <a:ext cx="5429280" cy="39709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6100" b="1" dirty="0">
                <a:solidFill>
                  <a:srgbClr val="FFFFFF"/>
                </a:solidFill>
              </a:rPr>
              <a:t>Na </a:t>
            </a:r>
            <a:r>
              <a:rPr lang="cs-CZ" sz="6100" b="1" dirty="0" err="1">
                <a:solidFill>
                  <a:srgbClr val="FFFFFF"/>
                </a:solidFill>
              </a:rPr>
              <a:t>čo</a:t>
            </a:r>
            <a:r>
              <a:rPr lang="cs-CZ" sz="6100" b="1" dirty="0">
                <a:solidFill>
                  <a:srgbClr val="FFFFFF"/>
                </a:solidFill>
              </a:rPr>
              <a:t> si </a:t>
            </a:r>
            <a:r>
              <a:rPr lang="cs-CZ" sz="6100" b="1" dirty="0" err="1">
                <a:solidFill>
                  <a:srgbClr val="FFFFFF"/>
                </a:solidFill>
              </a:rPr>
              <a:t>dať</a:t>
            </a:r>
            <a:r>
              <a:rPr lang="cs-CZ" sz="6100" b="1" dirty="0">
                <a:solidFill>
                  <a:srgbClr val="FFFFFF"/>
                </a:solidFill>
              </a:rPr>
              <a:t> pozor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0C0F13CC-5B98-6A90-391A-C42F2A080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1" y="871922"/>
            <a:ext cx="5051959" cy="644017"/>
          </a:xfrm>
          <a:prstGeom prst="rect">
            <a:avLst/>
          </a:prstGeom>
        </p:spPr>
      </p:pic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560154DE-B555-20CD-A73F-C1DCADB96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4873" y="2164488"/>
            <a:ext cx="2162175" cy="2162175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1AF7BE9B-AD3B-525C-53E4-75078C960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23655" y="2373420"/>
            <a:ext cx="21621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123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C4FAEC-47DE-C07F-03AB-C99EBF4E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9" y="611644"/>
            <a:ext cx="3434251" cy="1810543"/>
          </a:xfrm>
        </p:spPr>
        <p:txBody>
          <a:bodyPr anchor="b">
            <a:normAutofit/>
          </a:bodyPr>
          <a:lstStyle/>
          <a:p>
            <a:pPr algn="ctr"/>
            <a:r>
              <a:rPr lang="cs-CZ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čo si dať pozor!!!</a:t>
            </a:r>
            <a:endParaRPr lang="cs-CZ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6CD869-5571-75F7-276D-0E9FC2C1F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555" y="938689"/>
            <a:ext cx="7379811" cy="5379301"/>
          </a:xfrm>
        </p:spPr>
        <p:txBody>
          <a:bodyPr anchor="ctr">
            <a:noAutofit/>
          </a:bodyPr>
          <a:lstStyle/>
          <a:p>
            <a:pPr algn="just"/>
            <a:r>
              <a:rPr lang="sk-SK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Využívať možnosť osobnej/telefonickej/mailovej komunikácie s príslušným Administrátorom počas prípravy MP/realizácie MP !!!</a:t>
            </a:r>
          </a:p>
          <a:p>
            <a:pPr algn="just"/>
            <a:r>
              <a:rPr lang="sk-SK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 príprave a realizácii je vhodné zapojenie jednej kontaktnej osoby žiadateľa po celú dobu malého projektu. </a:t>
            </a:r>
          </a:p>
          <a:p>
            <a:pPr algn="just"/>
            <a:r>
              <a:rPr lang="sk-SK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Doložiť </a:t>
            </a:r>
            <a:r>
              <a:rPr lang="sk-SK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všetky požadované dokumenty </a:t>
            </a:r>
            <a:r>
              <a:rPr lang="sk-SK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 rámci povinných príloh.</a:t>
            </a:r>
          </a:p>
          <a:p>
            <a:pPr algn="just"/>
            <a:r>
              <a:rPr lang="sk-SK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Výdavky na cezhraničného partnera  </a:t>
            </a:r>
            <a:r>
              <a:rPr lang="sk-SK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(u KCR min. 5%, u MI min. 10% nákladov na partnera).</a:t>
            </a:r>
          </a:p>
          <a:p>
            <a:pPr algn="just"/>
            <a:r>
              <a:rPr lang="sk-SK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 </a:t>
            </a:r>
            <a:r>
              <a:rPr lang="sk-SK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stanovení MU výsledku </a:t>
            </a:r>
            <a:r>
              <a:rPr lang="sk-SK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 potrebné uviesť čas plnenia 1 rok po ukončení fyzickej realizácie MP – napr. :</a:t>
            </a:r>
          </a:p>
          <a:p>
            <a:pPr marL="0" indent="0" algn="just">
              <a:buNone/>
            </a:pPr>
            <a:r>
              <a:rPr lang="sk-SK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Ukončenie fyzickej realizácie projektu -  31.5.2025  </a:t>
            </a:r>
          </a:p>
          <a:p>
            <a:pPr marL="0" indent="0" algn="just">
              <a:buNone/>
            </a:pPr>
            <a:r>
              <a:rPr lang="sk-SK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Čas plnenia MU výsledku 	                -  31.5.2026</a:t>
            </a:r>
          </a:p>
          <a:p>
            <a:pPr algn="just"/>
            <a:r>
              <a:rPr lang="sk-SK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Termín ukončenia výzvy – v elektronickom systéme dňa 18.12.2024 po 14,00 hod nebude možné odoslať žiadosť o FINMP.</a:t>
            </a:r>
          </a:p>
          <a:p>
            <a:pPr marL="0" indent="0" algn="just">
              <a:buNone/>
            </a:pPr>
            <a:endParaRPr lang="cs-CZ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Obrázek 3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8D483F72-11B7-58B2-ECE8-5D6A04C18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534" y="147336"/>
            <a:ext cx="5051959" cy="644017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7EF19F38-FEEF-E76A-BD04-37ADD8CC3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84" y="3386428"/>
            <a:ext cx="3550447" cy="29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046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C4FAEC-47DE-C07F-03AB-C99EBF4E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9" y="611644"/>
            <a:ext cx="3434251" cy="1810543"/>
          </a:xfrm>
        </p:spPr>
        <p:txBody>
          <a:bodyPr anchor="b">
            <a:normAutofit/>
          </a:bodyPr>
          <a:lstStyle/>
          <a:p>
            <a:pPr algn="ctr"/>
            <a:r>
              <a:rPr lang="cs-CZ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Najčastejšie</a:t>
            </a:r>
            <a:r>
              <a:rPr lang="cs-CZ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chyby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6CD869-5571-75F7-276D-0E9FC2C1F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555" y="938689"/>
            <a:ext cx="7379811" cy="5252946"/>
          </a:xfrm>
        </p:spPr>
        <p:txBody>
          <a:bodyPr anchor="ctr">
            <a:noAutofit/>
          </a:bodyPr>
          <a:lstStyle/>
          <a:p>
            <a:pPr algn="just"/>
            <a:r>
              <a:rPr lang="sk-SK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Nedostatočne doložená spoločná príprava MP </a:t>
            </a:r>
            <a:r>
              <a:rPr lang="sk-SK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 zapojením cezhraničného partnera (povinná príloha Žiadosti o FINMP) – min. 2 spoločné stretnutia, nestačí fotodokumentácia a </a:t>
            </a:r>
            <a:r>
              <a:rPr lang="sk-SK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prezenčky</a:t>
            </a:r>
            <a:r>
              <a:rPr lang="sk-SK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je potrebný zápis zo stretnutia príp. pozvánka s programom rokovania !</a:t>
            </a:r>
          </a:p>
          <a:p>
            <a:pPr algn="just"/>
            <a:r>
              <a:rPr lang="sk-SK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Nesprávne vyčíslené výdavky na cezhraničného partnera </a:t>
            </a:r>
            <a:r>
              <a:rPr lang="sk-SK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sú výdavky vynaložené žiadateľom na cezhraničného partnera, ako napr.  personálne – zamestnanec od českého partnera, tovary a služby – žiadateľ uhradí dopravu, ubytovanie pre účastníkov od českého partnera, tlačené výstupy – žiadateľ uhradí celý výdavok, alikvotná časť, ktorú odovzdá cezhraničnému partnerovi je takýmto výdavkom.</a:t>
            </a:r>
            <a:endParaRPr lang="cs-CZ" sz="1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sk-SK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Nedodržané</a:t>
            </a:r>
            <a:r>
              <a:rPr lang="sk-SK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sk-SK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oprávnené náklady a príslušné limity </a:t>
            </a:r>
            <a:r>
              <a:rPr lang="sk-SK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stanovené                        v oprávnenosti výdavkov FMP (napr. honoráre umelcov do výšky 500,- € na umelca/skupinu, maximálne však do výšky 2 500,- € na malý projekt)</a:t>
            </a:r>
          </a:p>
          <a:p>
            <a:pPr algn="just"/>
            <a:r>
              <a:rPr lang="sk-SK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Dohoda o spolupráci partnerov na malom projekte </a:t>
            </a:r>
            <a:r>
              <a:rPr lang="sk-SK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vyplniť meno, priezvisko a funkciu podpisujúceho zástupcu, podpisy štatutárnych zástupcov všetkých partnerov projektu, dátumy podpisov, vyplnenie správneho názvu malého projektu a č. výzvy,...</a:t>
            </a:r>
          </a:p>
          <a:p>
            <a:pPr algn="just"/>
            <a:r>
              <a:rPr lang="sk-SK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Nesprávne stanovenie merateľných ukazovateľov </a:t>
            </a:r>
            <a:r>
              <a:rPr lang="sk-SK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skontrolovať s popisom MU v PPŽ podľa zvoleného typu akcie.</a:t>
            </a:r>
          </a:p>
        </p:txBody>
      </p:sp>
      <p:pic>
        <p:nvPicPr>
          <p:cNvPr id="4" name="Obrázek 3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8D483F72-11B7-58B2-ECE8-5D6A04C18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534" y="147336"/>
            <a:ext cx="5051959" cy="644017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7EF19F38-FEEF-E76A-BD04-37ADD8CC3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84" y="3386428"/>
            <a:ext cx="3550447" cy="29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438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2E12BF-24BF-D222-B242-872CCFAE2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F36AD3-A8FF-73EB-C455-EC7A6E28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17" y="705322"/>
            <a:ext cx="3433312" cy="1226996"/>
          </a:xfrm>
        </p:spPr>
        <p:txBody>
          <a:bodyPr anchor="b">
            <a:noAutofit/>
          </a:bodyPr>
          <a:lstStyle/>
          <a:p>
            <a:pPr algn="ctr"/>
            <a:r>
              <a:rPr lang="cs-CZ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Semináre</a:t>
            </a:r>
            <a: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</a:t>
            </a:r>
            <a: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žiadateľov</a:t>
            </a:r>
            <a:endParaRPr lang="cs-CZ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ek 7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8FC79088-D021-F27A-B779-F1DD025B8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050" y="282295"/>
            <a:ext cx="6572033" cy="83779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2C0BD55-95E2-84E1-D7B9-5A10219EE790}"/>
              </a:ext>
            </a:extLst>
          </p:cNvPr>
          <p:cNvSpPr txBox="1"/>
          <p:nvPr/>
        </p:nvSpPr>
        <p:spPr>
          <a:xfrm>
            <a:off x="4377905" y="1402383"/>
            <a:ext cx="31960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https://erbbk.eu/seminare-pro-zadatele/</a:t>
            </a:r>
            <a:endParaRPr lang="cs-CZ" dirty="0"/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71C6913-C12C-190D-9CE6-55E006553424}"/>
              </a:ext>
            </a:extLst>
          </p:cNvPr>
          <p:cNvSpPr txBox="1"/>
          <p:nvPr/>
        </p:nvSpPr>
        <p:spPr>
          <a:xfrm>
            <a:off x="4377905" y="2798479"/>
            <a:ext cx="3061582" cy="2164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lnSpc>
                <a:spcPts val="1950"/>
              </a:lnSpc>
              <a:buSzPts val="1000"/>
              <a:tabLst>
                <a:tab pos="457200" algn="l"/>
              </a:tabLst>
            </a:pPr>
            <a:r>
              <a:rPr lang="cs-CZ" sz="25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Zlín – 11.11.2024</a:t>
            </a:r>
          </a:p>
          <a:p>
            <a:pPr lvl="0" fontAlgn="base">
              <a:lnSpc>
                <a:spcPts val="1950"/>
              </a:lnSpc>
              <a:buSzPts val="1000"/>
              <a:tabLst>
                <a:tab pos="457200" algn="l"/>
              </a:tabLst>
            </a:pPr>
            <a:r>
              <a:rPr lang="cs-CZ" sz="25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Brno – 13.11.2024</a:t>
            </a:r>
          </a:p>
          <a:p>
            <a:pPr lvl="0" fontAlgn="base">
              <a:lnSpc>
                <a:spcPts val="1950"/>
              </a:lnSpc>
              <a:buSzPts val="1000"/>
              <a:tabLst>
                <a:tab pos="457200" algn="l"/>
              </a:tabLst>
            </a:pPr>
            <a:r>
              <a:rPr lang="cs-CZ" sz="2500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Webinár</a:t>
            </a:r>
            <a:r>
              <a:rPr lang="cs-CZ" sz="25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– 20.11.2024</a:t>
            </a:r>
            <a:r>
              <a:rPr lang="cs-CZ" sz="25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</a:p>
          <a:p>
            <a:pPr lvl="0" fontAlgn="base">
              <a:lnSpc>
                <a:spcPts val="1950"/>
              </a:lnSpc>
              <a:buSzPts val="1000"/>
              <a:tabLst>
                <a:tab pos="457200" algn="l"/>
              </a:tabLst>
            </a:pPr>
            <a:endParaRPr lang="cs-CZ" sz="25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fontAlgn="base">
              <a:lnSpc>
                <a:spcPts val="1950"/>
              </a:lnSpc>
              <a:buSzPts val="1000"/>
              <a:tabLst>
                <a:tab pos="457200" algn="l"/>
              </a:tabLst>
            </a:pPr>
            <a:r>
              <a:rPr lang="cs-CZ" sz="25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Trenčín - 13.11.2024</a:t>
            </a:r>
            <a:endParaRPr lang="cs-CZ" sz="2500" dirty="0">
              <a:solidFill>
                <a:srgbClr val="00206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lvl="0" fontAlgn="base">
              <a:lnSpc>
                <a:spcPts val="1950"/>
              </a:lnSpc>
              <a:buSzPts val="1000"/>
              <a:tabLst>
                <a:tab pos="457200" algn="l"/>
              </a:tabLst>
            </a:pPr>
            <a:r>
              <a:rPr lang="cs-CZ" sz="25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Žilina – 26.11.2024</a:t>
            </a:r>
            <a:endParaRPr lang="cs-CZ" sz="2500" dirty="0">
              <a:solidFill>
                <a:srgbClr val="00206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lvl="0" fontAlgn="base">
              <a:lnSpc>
                <a:spcPts val="1950"/>
              </a:lnSpc>
              <a:buSzPts val="1000"/>
              <a:tabLst>
                <a:tab pos="457200" algn="l"/>
              </a:tabLst>
            </a:pPr>
            <a:r>
              <a:rPr lang="cs-CZ" sz="25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Trnava – 28.11.2024</a:t>
            </a:r>
            <a:endParaRPr lang="cs-CZ" sz="2500" dirty="0">
              <a:solidFill>
                <a:srgbClr val="00206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87CBD1E3-8BE2-B1A2-9ED5-C82DA23A7B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8486" y="2113190"/>
            <a:ext cx="3925890" cy="333735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D0AF8A0-317C-56BC-7609-82391257DDCB}"/>
              </a:ext>
            </a:extLst>
          </p:cNvPr>
          <p:cNvSpPr txBox="1"/>
          <p:nvPr/>
        </p:nvSpPr>
        <p:spPr>
          <a:xfrm>
            <a:off x="3896563" y="5538665"/>
            <a:ext cx="3829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Fcb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Euroregion Bile –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Biele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 Karpaty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14FFC4D8-4DE9-2022-CB53-DFE200141F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1263" y="1024686"/>
            <a:ext cx="3790914" cy="536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58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2C043-2EF4-2FA9-3823-042BEA8F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11" y="1257525"/>
            <a:ext cx="5137484" cy="30980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5500" b="1" dirty="0" err="1">
                <a:solidFill>
                  <a:schemeClr val="bg1"/>
                </a:solidFill>
              </a:rPr>
              <a:t>Diskusia</a:t>
            </a:r>
            <a:r>
              <a:rPr lang="cs-CZ" sz="5500" b="1" dirty="0">
                <a:solidFill>
                  <a:schemeClr val="bg1"/>
                </a:solidFill>
              </a:rPr>
              <a:t> a otázky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8295FC28-277A-396B-18E6-EA56660D2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5807" y="1625030"/>
            <a:ext cx="4244196" cy="360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399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24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1764F65-F663-4A87-A9CB-DDAAF805A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202" y="759633"/>
            <a:ext cx="3296004" cy="25825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4000" b="1" dirty="0">
                <a:solidFill>
                  <a:srgbClr val="FFFFFF"/>
                </a:solidFill>
              </a:rPr>
              <a:t>Ďakujeme za pozornosť</a:t>
            </a:r>
            <a:br>
              <a:rPr lang="sk-SK" sz="4000" dirty="0">
                <a:solidFill>
                  <a:srgbClr val="FFFFFF"/>
                </a:solidFill>
              </a:rPr>
            </a:br>
            <a:br>
              <a:rPr lang="sk-SK" sz="4000" dirty="0">
                <a:solidFill>
                  <a:srgbClr val="FFFFFF"/>
                </a:solidFill>
              </a:rPr>
            </a:br>
            <a:endParaRPr lang="en-US" sz="2700" dirty="0">
              <a:solidFill>
                <a:srgbClr val="FFFFFF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5BBCBB3-1C33-4FE9-A188-03F5EE316468}"/>
              </a:ext>
            </a:extLst>
          </p:cNvPr>
          <p:cNvSpPr txBox="1"/>
          <p:nvPr/>
        </p:nvSpPr>
        <p:spPr>
          <a:xfrm>
            <a:off x="4763391" y="3329803"/>
            <a:ext cx="3423899" cy="3157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ADMINISTRÁTOR ČR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 Bílé Karpaty</a:t>
            </a:r>
            <a:endParaRPr kumimoji="0" lang="cs-CZ" sz="1800" b="0" i="0" u="none" strike="noStrike" kern="1200" cap="none" spc="0" normalizeH="0" baseline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nám. T. G. Masaryka 2433,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760 01 Zlín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tel.: + 420 573 776 058, 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+ 420 573 776 055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mob.: +420 739 612 340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e-mail: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fmp@regionbilekarpaty.cz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www.regionbilekarpaty.cz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F42431DB-6C02-5933-0E2D-69F47B657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781" y="195343"/>
            <a:ext cx="5931911" cy="756318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3B94BA41-659E-4C48-A645-95E43DDE9D7A}"/>
              </a:ext>
            </a:extLst>
          </p:cNvPr>
          <p:cNvGrpSpPr/>
          <p:nvPr/>
        </p:nvGrpSpPr>
        <p:grpSpPr>
          <a:xfrm>
            <a:off x="9108776" y="1086615"/>
            <a:ext cx="2864377" cy="1701065"/>
            <a:chOff x="4326985" y="1329775"/>
            <a:chExt cx="4801788" cy="2420101"/>
          </a:xfrm>
        </p:grpSpPr>
        <p:pic>
          <p:nvPicPr>
            <p:cNvPr id="5" name="Obrázok 12" descr="Obrázok, na ktorom je mapa&#10;&#10;Popis sa automaticky vygeneroval">
              <a:extLst>
                <a:ext uri="{FF2B5EF4-FFF2-40B4-BE49-F238E27FC236}">
                  <a16:creationId xmlns:a16="http://schemas.microsoft.com/office/drawing/2014/main" id="{7EB0CA03-4531-4911-9D07-55649B520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26985" y="1329775"/>
              <a:ext cx="4801788" cy="24201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Obrázok 13" descr="Vlajka Česka – Wikipédia">
              <a:extLst>
                <a:ext uri="{FF2B5EF4-FFF2-40B4-BE49-F238E27FC236}">
                  <a16:creationId xmlns:a16="http://schemas.microsoft.com/office/drawing/2014/main" id="{097A7D8B-649B-4BA2-BC8A-BEF3DADB7F09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0360" y="3177136"/>
              <a:ext cx="538480" cy="3594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Obrázok 14" descr="Obsah obrázku symbol, logo, emblém, červená&#10;&#10;Popis byl vytvořen automaticky">
              <a:extLst>
                <a:ext uri="{FF2B5EF4-FFF2-40B4-BE49-F238E27FC236}">
                  <a16:creationId xmlns:a16="http://schemas.microsoft.com/office/drawing/2014/main" id="{31F32B3A-4907-47B0-A48A-0C6D78B25A3B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9106" y="3356841"/>
              <a:ext cx="539750" cy="3594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" name="TextovéPole 2">
            <a:extLst>
              <a:ext uri="{FF2B5EF4-FFF2-40B4-BE49-F238E27FC236}">
                <a16:creationId xmlns:a16="http://schemas.microsoft.com/office/drawing/2014/main" id="{302C8B16-EA0D-9806-AA05-63678C92FD56}"/>
              </a:ext>
            </a:extLst>
          </p:cNvPr>
          <p:cNvSpPr txBox="1"/>
          <p:nvPr/>
        </p:nvSpPr>
        <p:spPr>
          <a:xfrm>
            <a:off x="8464492" y="3008438"/>
            <a:ext cx="3450306" cy="351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ADMINISTRÁTOR SR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Trenčiansky samosprávny kraj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 dolnej stanici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7282/20A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911 01 Trenčín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tel: +421 32 6555 413,414,408,423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mob.: +421 901 918 153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e-mail: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fmp@tsk.sk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https://www.tsk.sk/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4E9EC51-C714-32C9-DA0F-9621DEF285B0}"/>
              </a:ext>
            </a:extLst>
          </p:cNvPr>
          <p:cNvSpPr txBox="1"/>
          <p:nvPr/>
        </p:nvSpPr>
        <p:spPr>
          <a:xfrm>
            <a:off x="4690057" y="904452"/>
            <a:ext cx="454973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SPRÁVCA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1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Fond malých projektov</a:t>
            </a:r>
            <a:endParaRPr kumimoji="0" lang="sk-SK" sz="1100" b="1" i="0" u="none" strike="noStrike" kern="1200" cap="none" spc="0" normalizeH="0" baseline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Euroregión Bílé-</a:t>
            </a:r>
            <a:r>
              <a:rPr kumimoji="0" lang="sk-SK" sz="1800" b="1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Biele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Karpaty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 dolnej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stanici 7282/20A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911 01 Trenčín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/>
              </a:rPr>
              <a:t>www.erbbk.eu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Fcb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/>
              </a:rPr>
              <a:t>Euroregion Bile –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/>
              </a:rPr>
              <a:t>Biele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/>
              </a:rPr>
              <a:t> Karpaty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Obrázek 6">
            <a:extLst>
              <a:ext uri="{FF2B5EF4-FFF2-40B4-BE49-F238E27FC236}">
                <a16:creationId xmlns:a16="http://schemas.microsoft.com/office/drawing/2014/main" id="{3AA268EB-FB91-996B-3280-39044B1C86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7202" y="3427595"/>
            <a:ext cx="3233775" cy="31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86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774B05-534C-DD35-20E0-CAC7F1558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37" y="283159"/>
            <a:ext cx="3670341" cy="2701716"/>
          </a:xfrm>
        </p:spPr>
        <p:txBody>
          <a:bodyPr anchor="b">
            <a:normAutofit/>
          </a:bodyPr>
          <a:lstStyle/>
          <a:p>
            <a:pPr algn="ctr"/>
            <a:r>
              <a:rPr lang="cs-CZ" sz="4000" b="1" i="0" u="none" strike="noStrike" baseline="0" dirty="0" err="1">
                <a:solidFill>
                  <a:schemeClr val="bg1"/>
                </a:solidFill>
                <a:cs typeface="Segoe UI" panose="020B0502040204020203" pitchFamily="34" charset="0"/>
              </a:rPr>
              <a:t>Predstavenie</a:t>
            </a:r>
            <a:r>
              <a:rPr lang="cs-CZ" sz="4000" b="1" i="0" u="none" strike="noStrike" baseline="0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cs-CZ" sz="4000" b="1" i="0" u="none" strike="noStrike" baseline="0" dirty="0" err="1">
                <a:solidFill>
                  <a:schemeClr val="bg1"/>
                </a:solidFill>
                <a:cs typeface="Segoe UI" panose="020B0502040204020203" pitchFamily="34" charset="0"/>
              </a:rPr>
              <a:t>Správcu</a:t>
            </a:r>
            <a:r>
              <a:rPr lang="cs-CZ" sz="4000" b="1" i="0" u="none" strike="noStrike" baseline="0" dirty="0">
                <a:solidFill>
                  <a:schemeClr val="bg1"/>
                </a:solidFill>
                <a:cs typeface="Segoe UI" panose="020B0502040204020203" pitchFamily="34" charset="0"/>
              </a:rPr>
              <a:t> a Administrátora ČR/SR</a:t>
            </a:r>
            <a:endParaRPr lang="cs-CZ" sz="4000" dirty="0">
              <a:solidFill>
                <a:srgbClr val="FFFFFF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C750802-654E-42B3-5024-9FB431E044B5}"/>
              </a:ext>
            </a:extLst>
          </p:cNvPr>
          <p:cNvSpPr txBox="1"/>
          <p:nvPr/>
        </p:nvSpPr>
        <p:spPr>
          <a:xfrm>
            <a:off x="5942699" y="547302"/>
            <a:ext cx="406766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SPRÁVCA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1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Fond malých projektov 2.2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1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Fond malých projektov 3.2</a:t>
            </a:r>
            <a:endParaRPr kumimoji="0" lang="sk-SK" sz="1100" b="1" i="0" u="none" strike="noStrike" kern="1200" cap="none" spc="0" normalizeH="0" baseline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Euroregión </a:t>
            </a:r>
            <a:r>
              <a:rPr kumimoji="0" lang="sk-SK" sz="1800" b="1" i="0" u="none" strike="noStrike" kern="1200" cap="none" spc="0" normalizeH="0" baseline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Bílé</a:t>
            </a:r>
            <a:r>
              <a:rPr kumimoji="0" lang="sk-SK" sz="1800" b="1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-Biele Karpaty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 dolnej stanici 7282/20A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911 01 Trenčín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www.erbbk.eu</a:t>
            </a:r>
            <a:endParaRPr kumimoji="0" lang="sk-SK" sz="1800" b="0" i="0" u="none" strike="noStrike" kern="1200" cap="none" spc="0" normalizeH="0" baseline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BA768F0-68E5-7BE4-2900-030C4CA8E879}"/>
              </a:ext>
            </a:extLst>
          </p:cNvPr>
          <p:cNvSpPr txBox="1"/>
          <p:nvPr/>
        </p:nvSpPr>
        <p:spPr>
          <a:xfrm>
            <a:off x="4689485" y="3289205"/>
            <a:ext cx="3423899" cy="3157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ADMINISTRÁTOR ČR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Bílé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Karpaty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T. G.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Masaryka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cs-CZ" sz="16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1280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760 01 Zlín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tel.: + 420 573 776 055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mob.: +420 739 612 340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e-mail: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fmp@regionbilekarpaty.cz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www.regionbilekarpaty.cz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2DB4F9C-F34A-1233-7214-8B72A2EE7DC8}"/>
              </a:ext>
            </a:extLst>
          </p:cNvPr>
          <p:cNvSpPr txBox="1"/>
          <p:nvPr/>
        </p:nvSpPr>
        <p:spPr>
          <a:xfrm>
            <a:off x="8510674" y="3110540"/>
            <a:ext cx="3450306" cy="351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ADMINISTRÁTOR SR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Trenčiansky samosprávny kraj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1200" cap="none" spc="0" normalizeH="0" baseline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 dolnej stanici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7282/20A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911 01 Trenčín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tel: +421 32 6555 413,414,415,408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mob.: +421 901 918 153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e-mail: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fmp@tsk.sk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https://www.tsk.sk/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Obrázek 6">
            <a:extLst>
              <a:ext uri="{FF2B5EF4-FFF2-40B4-BE49-F238E27FC236}">
                <a16:creationId xmlns:a16="http://schemas.microsoft.com/office/drawing/2014/main" id="{5E402B3A-DF68-E30A-3A9E-615FCCA082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761" y="3680855"/>
            <a:ext cx="2323927" cy="22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2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2C043-2EF4-2FA9-3823-042BEA8F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67" y="1154222"/>
            <a:ext cx="5512278" cy="2643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4400" b="1" i="0" u="none" strike="noStrike" baseline="0" dirty="0" err="1">
                <a:solidFill>
                  <a:schemeClr val="bg1"/>
                </a:solidFill>
                <a:cs typeface="Segoe UI" panose="020B0502040204020203" pitchFamily="34" charset="0"/>
              </a:rPr>
              <a:t>Predstavenie</a:t>
            </a:r>
            <a:r>
              <a:rPr lang="cs-CZ" sz="4400" b="1" i="0" u="none" strike="noStrike" baseline="0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br>
              <a:rPr lang="cs-CZ" sz="4400" b="1" i="0" u="none" strike="noStrike" baseline="0" dirty="0">
                <a:solidFill>
                  <a:schemeClr val="bg1"/>
                </a:solidFill>
                <a:cs typeface="Segoe UI" panose="020B0502040204020203" pitchFamily="34" charset="0"/>
              </a:rPr>
            </a:br>
            <a:r>
              <a:rPr lang="cs-CZ" sz="4400" b="1" i="0" u="none" strike="noStrike" baseline="0" dirty="0">
                <a:solidFill>
                  <a:schemeClr val="bg1"/>
                </a:solidFill>
                <a:cs typeface="Segoe UI" panose="020B0502040204020203" pitchFamily="34" charset="0"/>
              </a:rPr>
              <a:t>Fondu malých </a:t>
            </a:r>
            <a:r>
              <a:rPr lang="cs-CZ" sz="4400" b="1" i="0" u="none" strike="noStrike" baseline="0" dirty="0" err="1">
                <a:solidFill>
                  <a:schemeClr val="bg1"/>
                </a:solidFill>
                <a:cs typeface="Segoe UI" panose="020B0502040204020203" pitchFamily="34" charset="0"/>
              </a:rPr>
              <a:t>projektov</a:t>
            </a:r>
            <a:br>
              <a:rPr lang="cs-CZ" sz="4400" b="1" i="0" u="none" strike="noStrike" baseline="0" dirty="0">
                <a:solidFill>
                  <a:schemeClr val="bg1"/>
                </a:solidFill>
                <a:cs typeface="Segoe UI" panose="020B0502040204020203" pitchFamily="34" charset="0"/>
              </a:rPr>
            </a:br>
            <a:endParaRPr lang="en-US" sz="41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307D8B5-5673-A4E3-9023-07BABAA83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00" y="1351762"/>
            <a:ext cx="4360940" cy="370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17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E8981D4-AE34-4741-A3A1-8B0F859EE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904" y="-170542"/>
            <a:ext cx="6506713" cy="171907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defRPr/>
            </a:pPr>
            <a:r>
              <a:rPr lang="sk-SK" altLang="cs-CZ" sz="4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Fond malých projektov 2021+</a:t>
            </a:r>
            <a:br>
              <a:rPr lang="sk-SK" altLang="cs-CZ" sz="4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sk-SK" altLang="cs-CZ" sz="4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vymedzenie územia</a:t>
            </a:r>
          </a:p>
        </p:txBody>
      </p:sp>
      <p:sp>
        <p:nvSpPr>
          <p:cNvPr id="10243" name="Rectangle 1030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64BE56D7-7935-42DC-B66E-021665961DE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36710" y="2283320"/>
            <a:ext cx="5480102" cy="43937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Clr>
                <a:srgbClr val="000099"/>
              </a:buClr>
              <a:buNone/>
            </a:pPr>
            <a:r>
              <a:rPr lang="sk-SK" altLang="cs-CZ" sz="2500" b="1" dirty="0">
                <a:solidFill>
                  <a:schemeClr val="accent1">
                    <a:lumMod val="50000"/>
                  </a:schemeClr>
                </a:solidFill>
              </a:rPr>
              <a:t>česká strana </a:t>
            </a:r>
          </a:p>
          <a:p>
            <a:pPr>
              <a:buClr>
                <a:srgbClr val="000099"/>
              </a:buClr>
            </a:pPr>
            <a:r>
              <a:rPr lang="sk-SK" altLang="cs-CZ" sz="2500" dirty="0" err="1">
                <a:solidFill>
                  <a:schemeClr val="accent1">
                    <a:lumMod val="50000"/>
                  </a:schemeClr>
                </a:solidFill>
              </a:rPr>
              <a:t>Moravskoslezský</a:t>
            </a:r>
            <a:r>
              <a:rPr lang="sk-SK" altLang="cs-CZ" sz="25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sk-SK" altLang="cs-CZ" sz="2500" dirty="0" err="1">
                <a:solidFill>
                  <a:schemeClr val="accent1">
                    <a:lumMod val="50000"/>
                  </a:schemeClr>
                </a:solidFill>
              </a:rPr>
              <a:t>Zlínský</a:t>
            </a:r>
            <a:r>
              <a:rPr lang="sk-SK" altLang="cs-CZ" sz="2500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sk-SK" altLang="cs-CZ" sz="2500" dirty="0" err="1">
                <a:solidFill>
                  <a:schemeClr val="accent1">
                    <a:lumMod val="50000"/>
                  </a:schemeClr>
                </a:solidFill>
              </a:rPr>
              <a:t>Jihomoravský</a:t>
            </a:r>
            <a:r>
              <a:rPr lang="sk-SK" altLang="cs-CZ" sz="2500" dirty="0">
                <a:solidFill>
                  <a:schemeClr val="accent1">
                    <a:lumMod val="50000"/>
                  </a:schemeClr>
                </a:solidFill>
              </a:rPr>
              <a:t> kraj</a:t>
            </a:r>
          </a:p>
          <a:p>
            <a:pPr marL="0" indent="0">
              <a:buClr>
                <a:srgbClr val="000099"/>
              </a:buClr>
              <a:buNone/>
            </a:pPr>
            <a:endParaRPr lang="sk-SK" altLang="cs-CZ" sz="25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Clr>
                <a:srgbClr val="000099"/>
              </a:buClr>
              <a:buNone/>
            </a:pPr>
            <a:r>
              <a:rPr lang="sk-SK" altLang="cs-CZ" sz="2500" b="1" dirty="0">
                <a:solidFill>
                  <a:schemeClr val="accent1">
                    <a:lumMod val="50000"/>
                  </a:schemeClr>
                </a:solidFill>
              </a:rPr>
              <a:t>slovenská strana</a:t>
            </a:r>
          </a:p>
          <a:p>
            <a:r>
              <a:rPr lang="sk-SK" altLang="cs-CZ" sz="2500" dirty="0">
                <a:solidFill>
                  <a:schemeClr val="accent1">
                    <a:lumMod val="50000"/>
                  </a:schemeClr>
                </a:solidFill>
              </a:rPr>
              <a:t>Žilinský, Trenčiansky a Trnavský samosprávny kraj</a:t>
            </a:r>
          </a:p>
          <a:p>
            <a:pPr marL="0" indent="0">
              <a:buNone/>
            </a:pPr>
            <a:endParaRPr lang="sk-SK" altLang="cs-CZ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k-SK" altLang="cs-CZ" sz="2000" b="1" dirty="0">
                <a:solidFill>
                  <a:schemeClr val="accent1">
                    <a:lumMod val="50000"/>
                  </a:schemeClr>
                </a:solidFill>
              </a:rPr>
              <a:t>Realizácia malého projektu musí mať pozitívny dopad na programovú oblasť FMP (územie vyššie uvedených krajov). 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6F7D2546-48E5-42C8-868C-1A651C11D04C}"/>
              </a:ext>
            </a:extLst>
          </p:cNvPr>
          <p:cNvGrpSpPr/>
          <p:nvPr/>
        </p:nvGrpSpPr>
        <p:grpSpPr>
          <a:xfrm>
            <a:off x="4936932" y="1317301"/>
            <a:ext cx="6903720" cy="5278189"/>
            <a:chOff x="5155121" y="1296038"/>
            <a:chExt cx="3846004" cy="3431216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97ADFD2F-21FE-4C56-BD26-EC9A761C81F0}"/>
                </a:ext>
              </a:extLst>
            </p:cNvPr>
            <p:cNvGrpSpPr/>
            <p:nvPr/>
          </p:nvGrpSpPr>
          <p:grpSpPr>
            <a:xfrm>
              <a:off x="5155121" y="1296038"/>
              <a:ext cx="3846004" cy="3431216"/>
              <a:chOff x="5244293" y="1618988"/>
              <a:chExt cx="3846004" cy="3431216"/>
            </a:xfrm>
          </p:grpSpPr>
          <p:sp>
            <p:nvSpPr>
              <p:cNvPr id="6" name="Obdĺžnik 8">
                <a:extLst>
                  <a:ext uri="{FF2B5EF4-FFF2-40B4-BE49-F238E27FC236}">
                    <a16:creationId xmlns:a16="http://schemas.microsoft.com/office/drawing/2014/main" id="{27037C88-E3F4-420A-BDAD-5475152517D2}"/>
                  </a:ext>
                </a:extLst>
              </p:cNvPr>
              <p:cNvSpPr/>
              <p:nvPr/>
            </p:nvSpPr>
            <p:spPr>
              <a:xfrm>
                <a:off x="5244293" y="2468877"/>
                <a:ext cx="121173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 defTabSz="1133856">
                  <a:spcAft>
                    <a:spcPts val="600"/>
                  </a:spcAft>
                </a:pPr>
                <a:r>
                  <a:rPr lang="cs-CZ" sz="1240" b="1" i="0" u="none" strike="noStrike" kern="1200" cap="none">
                    <a:solidFill>
                      <a:schemeClr val="tx1"/>
                    </a:solidFill>
                    <a:latin typeface="Arial"/>
                    <a:ea typeface="Arial"/>
                    <a:cs typeface="Times New Roman" panose="02020603050405020304" pitchFamily="18" charset="0"/>
                    <a:sym typeface="Arial"/>
                  </a:rPr>
                  <a:t>Jihomoravský kraj</a:t>
                </a:r>
                <a:endParaRPr lang="cs-CZ" sz="1000" b="1"/>
              </a:p>
            </p:txBody>
          </p:sp>
          <p:grpSp>
            <p:nvGrpSpPr>
              <p:cNvPr id="7" name="Skupina 6">
                <a:extLst>
                  <a:ext uri="{FF2B5EF4-FFF2-40B4-BE49-F238E27FC236}">
                    <a16:creationId xmlns:a16="http://schemas.microsoft.com/office/drawing/2014/main" id="{247767BD-716B-43E3-823D-418DF4323161}"/>
                  </a:ext>
                </a:extLst>
              </p:cNvPr>
              <p:cNvGrpSpPr/>
              <p:nvPr/>
            </p:nvGrpSpPr>
            <p:grpSpPr>
              <a:xfrm>
                <a:off x="5490853" y="1618988"/>
                <a:ext cx="3599444" cy="3431216"/>
                <a:chOff x="5576578" y="1657088"/>
                <a:chExt cx="3599444" cy="3431216"/>
              </a:xfrm>
            </p:grpSpPr>
            <p:pic>
              <p:nvPicPr>
                <p:cNvPr id="8" name="Obrázok 10">
                  <a:extLst>
                    <a:ext uri="{FF2B5EF4-FFF2-40B4-BE49-F238E27FC236}">
                      <a16:creationId xmlns:a16="http://schemas.microsoft.com/office/drawing/2014/main" id="{AA132475-F210-4C3F-80B4-748AE6C906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576578" y="2124634"/>
                  <a:ext cx="3482850" cy="2746257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cxnSp>
              <p:nvCxnSpPr>
                <p:cNvPr id="9" name="Rovná spojovacia šípka 15">
                  <a:extLst>
                    <a:ext uri="{FF2B5EF4-FFF2-40B4-BE49-F238E27FC236}">
                      <a16:creationId xmlns:a16="http://schemas.microsoft.com/office/drawing/2014/main" id="{45046890-7226-43E8-880A-8B4EE14A0734}"/>
                    </a:ext>
                  </a:extLst>
                </p:cNvPr>
                <p:cNvCxnSpPr/>
                <p:nvPr/>
              </p:nvCxnSpPr>
              <p:spPr>
                <a:xfrm>
                  <a:off x="6029705" y="2877661"/>
                  <a:ext cx="502024" cy="47513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oval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Rovná spojovacia šípka 16">
                  <a:extLst>
                    <a:ext uri="{FF2B5EF4-FFF2-40B4-BE49-F238E27FC236}">
                      <a16:creationId xmlns:a16="http://schemas.microsoft.com/office/drawing/2014/main" id="{B7A94084-008E-4F62-8762-AECD623CF461}"/>
                    </a:ext>
                  </a:extLst>
                </p:cNvPr>
                <p:cNvCxnSpPr/>
                <p:nvPr/>
              </p:nvCxnSpPr>
              <p:spPr>
                <a:xfrm>
                  <a:off x="6794981" y="2033875"/>
                  <a:ext cx="502024" cy="47513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oval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Rovná spojovacia šípka 17">
                  <a:extLst>
                    <a:ext uri="{FF2B5EF4-FFF2-40B4-BE49-F238E27FC236}">
                      <a16:creationId xmlns:a16="http://schemas.microsoft.com/office/drawing/2014/main" id="{1A345B28-99BD-4D8A-BA3D-394D137AA5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31729" y="2433985"/>
                  <a:ext cx="693293" cy="64090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oval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Rovná spojovacia šípka 18">
                  <a:extLst>
                    <a:ext uri="{FF2B5EF4-FFF2-40B4-BE49-F238E27FC236}">
                      <a16:creationId xmlns:a16="http://schemas.microsoft.com/office/drawing/2014/main" id="{C67D1139-D65B-4B1B-951A-8D2014CC6F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90061" y="4490675"/>
                  <a:ext cx="268572" cy="26488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oval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Rovná spojovacia šípka 19">
                  <a:extLst>
                    <a:ext uri="{FF2B5EF4-FFF2-40B4-BE49-F238E27FC236}">
                      <a16:creationId xmlns:a16="http://schemas.microsoft.com/office/drawing/2014/main" id="{74AD1B02-89CE-4187-AA58-6FE597AA41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718346" y="3557262"/>
                  <a:ext cx="493324" cy="46318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oval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Rovná spojovacia šípka 20">
                  <a:extLst>
                    <a:ext uri="{FF2B5EF4-FFF2-40B4-BE49-F238E27FC236}">
                      <a16:creationId xmlns:a16="http://schemas.microsoft.com/office/drawing/2014/main" id="{37681E55-22F1-4897-BF85-490B489A0B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338976" y="3266167"/>
                  <a:ext cx="493324" cy="46318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oval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Obdĺžnik 21">
                  <a:extLst>
                    <a:ext uri="{FF2B5EF4-FFF2-40B4-BE49-F238E27FC236}">
                      <a16:creationId xmlns:a16="http://schemas.microsoft.com/office/drawing/2014/main" id="{CC1E5502-C1C7-4D7D-8694-EDAD60C08E0A}"/>
                    </a:ext>
                  </a:extLst>
                </p:cNvPr>
                <p:cNvSpPr/>
                <p:nvPr/>
              </p:nvSpPr>
              <p:spPr>
                <a:xfrm>
                  <a:off x="8516866" y="3729356"/>
                  <a:ext cx="65915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algn="ctr" defTabSz="1133856">
                    <a:spcAft>
                      <a:spcPts val="600"/>
                    </a:spcAft>
                  </a:pPr>
                  <a:r>
                    <a:rPr lang="sk-SK" sz="1240" b="1" i="0" u="none" strike="noStrike" kern="1200" cap="none">
                      <a:solidFill>
                        <a:schemeClr val="tx1"/>
                      </a:solidFill>
                      <a:latin typeface="Arial"/>
                      <a:ea typeface="Arial"/>
                      <a:cs typeface="Times New Roman" panose="02020603050405020304" pitchFamily="18" charset="0"/>
                      <a:sym typeface="Arial"/>
                    </a:rPr>
                    <a:t>Žilinský</a:t>
                  </a:r>
                </a:p>
                <a:p>
                  <a:pPr algn="ctr" defTabSz="1133856">
                    <a:spcAft>
                      <a:spcPts val="600"/>
                    </a:spcAft>
                  </a:pPr>
                  <a:r>
                    <a:rPr lang="sk-SK" sz="1240" b="1" i="0" u="none" strike="noStrike" kern="1200" cap="none">
                      <a:solidFill>
                        <a:schemeClr val="tx1"/>
                      </a:solidFill>
                      <a:latin typeface="Arial"/>
                      <a:ea typeface="Arial"/>
                      <a:cs typeface="Times New Roman" panose="02020603050405020304" pitchFamily="18" charset="0"/>
                      <a:sym typeface="Arial"/>
                    </a:rPr>
                    <a:t> kraj</a:t>
                  </a:r>
                  <a:endParaRPr lang="sk-SK" sz="1000" b="1"/>
                </a:p>
              </p:txBody>
            </p:sp>
            <p:sp>
              <p:nvSpPr>
                <p:cNvPr id="16" name="Obdĺžnik 22">
                  <a:extLst>
                    <a:ext uri="{FF2B5EF4-FFF2-40B4-BE49-F238E27FC236}">
                      <a16:creationId xmlns:a16="http://schemas.microsoft.com/office/drawing/2014/main" id="{A91D1F3C-905A-4A76-B100-4107FAA701C1}"/>
                    </a:ext>
                  </a:extLst>
                </p:cNvPr>
                <p:cNvSpPr/>
                <p:nvPr/>
              </p:nvSpPr>
              <p:spPr>
                <a:xfrm>
                  <a:off x="7822450" y="4024943"/>
                  <a:ext cx="96372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defTabSz="1133856">
                    <a:spcAft>
                      <a:spcPts val="600"/>
                    </a:spcAft>
                  </a:pPr>
                  <a:r>
                    <a:rPr lang="sk-SK" sz="1240" b="1" i="0" u="none" strike="noStrike" kern="1200" cap="none">
                      <a:solidFill>
                        <a:schemeClr val="tx1"/>
                      </a:solidFill>
                      <a:latin typeface="Arial"/>
                      <a:ea typeface="Arial"/>
                      <a:cs typeface="Times New Roman" panose="02020603050405020304" pitchFamily="18" charset="0"/>
                      <a:sym typeface="Arial"/>
                    </a:rPr>
                    <a:t>Trenčiansky </a:t>
                  </a:r>
                </a:p>
                <a:p>
                  <a:pPr algn="ctr" defTabSz="1133856">
                    <a:spcAft>
                      <a:spcPts val="600"/>
                    </a:spcAft>
                  </a:pPr>
                  <a:r>
                    <a:rPr lang="sk-SK" sz="1240" b="1" i="0" u="none" strike="noStrike" kern="1200" cap="none">
                      <a:solidFill>
                        <a:schemeClr val="tx1"/>
                      </a:solidFill>
                      <a:latin typeface="Arial"/>
                      <a:ea typeface="Arial"/>
                      <a:cs typeface="Times New Roman" panose="02020603050405020304" pitchFamily="18" charset="0"/>
                      <a:sym typeface="Arial"/>
                    </a:rPr>
                    <a:t>kraj</a:t>
                  </a:r>
                  <a:endParaRPr lang="sk-SK" sz="1000" b="1"/>
                </a:p>
              </p:txBody>
            </p:sp>
            <p:sp>
              <p:nvSpPr>
                <p:cNvPr id="17" name="Obdĺžnik 23">
                  <a:extLst>
                    <a:ext uri="{FF2B5EF4-FFF2-40B4-BE49-F238E27FC236}">
                      <a16:creationId xmlns:a16="http://schemas.microsoft.com/office/drawing/2014/main" id="{A8B91DBF-E7DE-4443-ADDF-47BDD3A7345F}"/>
                    </a:ext>
                  </a:extLst>
                </p:cNvPr>
                <p:cNvSpPr/>
                <p:nvPr/>
              </p:nvSpPr>
              <p:spPr>
                <a:xfrm>
                  <a:off x="7205972" y="4730165"/>
                  <a:ext cx="506056" cy="3581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defTabSz="1133856">
                    <a:spcAft>
                      <a:spcPts val="600"/>
                    </a:spcAft>
                  </a:pPr>
                  <a:r>
                    <a:rPr lang="sk-SK" sz="1240" b="1" i="0" u="none" strike="noStrike" kern="1200" cap="none" dirty="0">
                      <a:solidFill>
                        <a:schemeClr val="tx1"/>
                      </a:solidFill>
                      <a:latin typeface="Arial"/>
                      <a:ea typeface="Arial"/>
                      <a:cs typeface="Times New Roman" panose="02020603050405020304" pitchFamily="18" charset="0"/>
                      <a:sym typeface="Arial"/>
                    </a:rPr>
                    <a:t>Trnavský</a:t>
                  </a:r>
                </a:p>
                <a:p>
                  <a:pPr algn="ctr" defTabSz="1133856">
                    <a:spcAft>
                      <a:spcPts val="600"/>
                    </a:spcAft>
                  </a:pPr>
                  <a:r>
                    <a:rPr lang="sk-SK" sz="1240" b="1" i="0" u="none" strike="noStrike" kern="1200" cap="none" dirty="0">
                      <a:solidFill>
                        <a:schemeClr val="tx1"/>
                      </a:solidFill>
                      <a:latin typeface="Arial"/>
                      <a:ea typeface="Arial"/>
                      <a:cs typeface="Times New Roman" panose="02020603050405020304" pitchFamily="18" charset="0"/>
                      <a:sym typeface="Arial"/>
                    </a:rPr>
                    <a:t>kraj</a:t>
                  </a:r>
                  <a:endParaRPr lang="sk-SK" sz="1000" b="1" dirty="0"/>
                </a:p>
              </p:txBody>
            </p:sp>
            <p:sp>
              <p:nvSpPr>
                <p:cNvPr id="18" name="Obdĺžnik 24">
                  <a:extLst>
                    <a:ext uri="{FF2B5EF4-FFF2-40B4-BE49-F238E27FC236}">
                      <a16:creationId xmlns:a16="http://schemas.microsoft.com/office/drawing/2014/main" id="{5F256F9B-FC60-4337-A608-4A426EE6078C}"/>
                    </a:ext>
                  </a:extLst>
                </p:cNvPr>
                <p:cNvSpPr/>
                <p:nvPr/>
              </p:nvSpPr>
              <p:spPr>
                <a:xfrm>
                  <a:off x="6089320" y="2054296"/>
                  <a:ext cx="65915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defTabSz="1133856">
                    <a:spcAft>
                      <a:spcPts val="600"/>
                    </a:spcAft>
                  </a:pPr>
                  <a:r>
                    <a:rPr lang="cs-CZ" sz="1240" b="1" i="0" u="none" strike="noStrike" kern="1200" cap="none">
                      <a:solidFill>
                        <a:schemeClr val="tx1"/>
                      </a:solidFill>
                      <a:latin typeface="Arial"/>
                      <a:ea typeface="Arial"/>
                      <a:cs typeface="Times New Roman" panose="02020603050405020304" pitchFamily="18" charset="0"/>
                      <a:sym typeface="Arial"/>
                    </a:rPr>
                    <a:t>Zlínský </a:t>
                  </a:r>
                </a:p>
                <a:p>
                  <a:pPr algn="ctr" defTabSz="1133856">
                    <a:spcAft>
                      <a:spcPts val="600"/>
                    </a:spcAft>
                  </a:pPr>
                  <a:r>
                    <a:rPr lang="cs-CZ" sz="1240" b="1" i="0" u="none" strike="noStrike" kern="1200" cap="none">
                      <a:solidFill>
                        <a:schemeClr val="tx1"/>
                      </a:solidFill>
                      <a:latin typeface="Arial"/>
                      <a:ea typeface="Arial"/>
                      <a:cs typeface="Times New Roman" panose="02020603050405020304" pitchFamily="18" charset="0"/>
                      <a:sym typeface="Arial"/>
                    </a:rPr>
                    <a:t>kraj</a:t>
                  </a:r>
                  <a:endParaRPr lang="cs-CZ" sz="1000" b="1"/>
                </a:p>
              </p:txBody>
            </p:sp>
            <p:sp>
              <p:nvSpPr>
                <p:cNvPr id="19" name="Obdĺžnik 25">
                  <a:extLst>
                    <a:ext uri="{FF2B5EF4-FFF2-40B4-BE49-F238E27FC236}">
                      <a16:creationId xmlns:a16="http://schemas.microsoft.com/office/drawing/2014/main" id="{36C763D9-EE3F-422C-859B-837344CA9912}"/>
                    </a:ext>
                  </a:extLst>
                </p:cNvPr>
                <p:cNvSpPr/>
                <p:nvPr/>
              </p:nvSpPr>
              <p:spPr>
                <a:xfrm>
                  <a:off x="6046429" y="1657088"/>
                  <a:ext cx="1397394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algn="ctr" defTabSz="1133856">
                    <a:spcAft>
                      <a:spcPts val="600"/>
                    </a:spcAft>
                  </a:pPr>
                  <a:r>
                    <a:rPr lang="cs-CZ" sz="1240" b="1" i="0" u="none" strike="noStrike" kern="1200" cap="none" dirty="0">
                      <a:solidFill>
                        <a:schemeClr val="tx1"/>
                      </a:solidFill>
                      <a:latin typeface="Arial"/>
                      <a:ea typeface="Arial"/>
                      <a:cs typeface="Times New Roman" panose="02020603050405020304" pitchFamily="18" charset="0"/>
                      <a:sym typeface="Arial"/>
                    </a:rPr>
                    <a:t>Moravskoslezský </a:t>
                  </a:r>
                </a:p>
                <a:p>
                  <a:pPr algn="ctr" defTabSz="1133856">
                    <a:spcAft>
                      <a:spcPts val="600"/>
                    </a:spcAft>
                  </a:pPr>
                  <a:r>
                    <a:rPr lang="cs-CZ" sz="1240" b="1" i="0" u="none" strike="noStrike" kern="1200" cap="none" dirty="0">
                      <a:solidFill>
                        <a:schemeClr val="tx1"/>
                      </a:solidFill>
                      <a:latin typeface="Arial"/>
                      <a:ea typeface="Arial"/>
                      <a:cs typeface="Times New Roman" panose="02020603050405020304" pitchFamily="18" charset="0"/>
                      <a:sym typeface="Arial"/>
                    </a:rPr>
                    <a:t>kraj</a:t>
                  </a:r>
                  <a:endParaRPr lang="cs-CZ" sz="1000" b="1" dirty="0"/>
                </a:p>
              </p:txBody>
            </p:sp>
          </p:grpSp>
        </p:grpSp>
        <p:pic>
          <p:nvPicPr>
            <p:cNvPr id="4" name="Obrázok 27" descr="Vlajka Česka – Wikipédia">
              <a:extLst>
                <a:ext uri="{FF2B5EF4-FFF2-40B4-BE49-F238E27FC236}">
                  <a16:creationId xmlns:a16="http://schemas.microsoft.com/office/drawing/2014/main" id="{08B7C36C-5FC7-4529-B0B1-F786BAAF331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690" y="1493120"/>
              <a:ext cx="538480" cy="3594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Obrázok 28">
              <a:extLst>
                <a:ext uri="{FF2B5EF4-FFF2-40B4-BE49-F238E27FC236}">
                  <a16:creationId xmlns:a16="http://schemas.microsoft.com/office/drawing/2014/main" id="{6439FD64-AF4C-4F21-A7B6-5483656E094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4079" y="4231605"/>
              <a:ext cx="539750" cy="3594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1" name="Obrázek 20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6A85A531-CEEB-8E5D-B2DB-BD69F465E3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469" y="140353"/>
            <a:ext cx="5051959" cy="64401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7666DE11-17E1-4DC7-B2B7-6DA2E6A9C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68039E-D42F-45F0-827B-EA8568D6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80" y="59671"/>
            <a:ext cx="6650303" cy="1330518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FMP v období 2021+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1008504-D2A4-4E91-8DFB-8E297027A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569892" y="-4"/>
            <a:ext cx="3622108" cy="6859295"/>
          </a:xfrm>
          <a:custGeom>
            <a:avLst/>
            <a:gdLst>
              <a:gd name="connsiteX0" fmla="*/ 0 w 7037119"/>
              <a:gd name="connsiteY0" fmla="*/ 0 h 6857999"/>
              <a:gd name="connsiteX1" fmla="*/ 6964192 w 7037119"/>
              <a:gd name="connsiteY1" fmla="*/ 0 h 6857999"/>
              <a:gd name="connsiteX2" fmla="*/ 6958160 w 7037119"/>
              <a:gd name="connsiteY2" fmla="*/ 70714 h 6857999"/>
              <a:gd name="connsiteX3" fmla="*/ 6922034 w 7037119"/>
              <a:gd name="connsiteY3" fmla="*/ 154825 h 6857999"/>
              <a:gd name="connsiteX4" fmla="*/ 6864029 w 7037119"/>
              <a:gd name="connsiteY4" fmla="*/ 301580 h 6857999"/>
              <a:gd name="connsiteX5" fmla="*/ 6842156 w 7037119"/>
              <a:gd name="connsiteY5" fmla="*/ 642469 h 6857999"/>
              <a:gd name="connsiteX6" fmla="*/ 6802087 w 7037119"/>
              <a:gd name="connsiteY6" fmla="*/ 818449 h 6857999"/>
              <a:gd name="connsiteX7" fmla="*/ 6798684 w 7037119"/>
              <a:gd name="connsiteY7" fmla="*/ 875396 h 6857999"/>
              <a:gd name="connsiteX8" fmla="*/ 6756983 w 7037119"/>
              <a:gd name="connsiteY8" fmla="*/ 952375 h 6857999"/>
              <a:gd name="connsiteX9" fmla="*/ 6758478 w 7037119"/>
              <a:gd name="connsiteY9" fmla="*/ 972424 h 6857999"/>
              <a:gd name="connsiteX10" fmla="*/ 6752651 w 7037119"/>
              <a:gd name="connsiteY10" fmla="*/ 996407 h 6857999"/>
              <a:gd name="connsiteX11" fmla="*/ 6716997 w 7037119"/>
              <a:gd name="connsiteY11" fmla="*/ 1091248 h 6857999"/>
              <a:gd name="connsiteX12" fmla="*/ 6657090 w 7037119"/>
              <a:gd name="connsiteY12" fmla="*/ 1307489 h 6857999"/>
              <a:gd name="connsiteX13" fmla="*/ 6508075 w 7037119"/>
              <a:gd name="connsiteY13" fmla="*/ 1709568 h 6857999"/>
              <a:gd name="connsiteX14" fmla="*/ 6462759 w 7037119"/>
              <a:gd name="connsiteY14" fmla="*/ 1811874 h 6857999"/>
              <a:gd name="connsiteX15" fmla="*/ 6383790 w 7037119"/>
              <a:gd name="connsiteY15" fmla="*/ 2228963 h 6857999"/>
              <a:gd name="connsiteX16" fmla="*/ 6369096 w 7037119"/>
              <a:gd name="connsiteY16" fmla="*/ 2404942 h 6857999"/>
              <a:gd name="connsiteX17" fmla="*/ 6365696 w 7037119"/>
              <a:gd name="connsiteY17" fmla="*/ 2461889 h 6857999"/>
              <a:gd name="connsiteX18" fmla="*/ 6323990 w 7037119"/>
              <a:gd name="connsiteY18" fmla="*/ 2538869 h 6857999"/>
              <a:gd name="connsiteX19" fmla="*/ 6299971 w 7037119"/>
              <a:gd name="connsiteY19" fmla="*/ 2852842 h 6857999"/>
              <a:gd name="connsiteX20" fmla="*/ 6305256 w 7037119"/>
              <a:gd name="connsiteY20" fmla="*/ 2965146 h 6857999"/>
              <a:gd name="connsiteX21" fmla="*/ 6297430 w 7037119"/>
              <a:gd name="connsiteY21" fmla="*/ 3010980 h 6857999"/>
              <a:gd name="connsiteX22" fmla="*/ 6301903 w 7037119"/>
              <a:gd name="connsiteY22" fmla="*/ 3017531 h 6857999"/>
              <a:gd name="connsiteX23" fmla="*/ 6312288 w 7037119"/>
              <a:gd name="connsiteY23" fmla="*/ 3141762 h 6857999"/>
              <a:gd name="connsiteX24" fmla="*/ 6317307 w 7037119"/>
              <a:gd name="connsiteY24" fmla="*/ 3167974 h 6857999"/>
              <a:gd name="connsiteX25" fmla="*/ 6319343 w 7037119"/>
              <a:gd name="connsiteY25" fmla="*/ 3170223 h 6857999"/>
              <a:gd name="connsiteX26" fmla="*/ 6388791 w 7037119"/>
              <a:gd name="connsiteY26" fmla="*/ 3425292 h 6857999"/>
              <a:gd name="connsiteX27" fmla="*/ 6473625 w 7037119"/>
              <a:gd name="connsiteY27" fmla="*/ 3778499 h 6857999"/>
              <a:gd name="connsiteX28" fmla="*/ 6488572 w 7037119"/>
              <a:gd name="connsiteY28" fmla="*/ 4010514 h 6857999"/>
              <a:gd name="connsiteX29" fmla="*/ 6542727 w 7037119"/>
              <a:gd name="connsiteY29" fmla="*/ 4142824 h 6857999"/>
              <a:gd name="connsiteX30" fmla="*/ 6574700 w 7037119"/>
              <a:gd name="connsiteY30" fmla="*/ 4253089 h 6857999"/>
              <a:gd name="connsiteX31" fmla="*/ 6630782 w 7037119"/>
              <a:gd name="connsiteY31" fmla="*/ 4495230 h 6857999"/>
              <a:gd name="connsiteX32" fmla="*/ 6657121 w 7037119"/>
              <a:gd name="connsiteY32" fmla="*/ 4592798 h 6857999"/>
              <a:gd name="connsiteX33" fmla="*/ 6675304 w 7037119"/>
              <a:gd name="connsiteY33" fmla="*/ 4625784 h 6857999"/>
              <a:gd name="connsiteX34" fmla="*/ 6695194 w 7037119"/>
              <a:gd name="connsiteY34" fmla="*/ 4674587 h 6857999"/>
              <a:gd name="connsiteX35" fmla="*/ 6694674 w 7037119"/>
              <a:gd name="connsiteY35" fmla="*/ 4706669 h 6857999"/>
              <a:gd name="connsiteX36" fmla="*/ 6696125 w 7037119"/>
              <a:gd name="connsiteY36" fmla="*/ 4712312 h 6857999"/>
              <a:gd name="connsiteX37" fmla="*/ 6683308 w 7037119"/>
              <a:gd name="connsiteY37" fmla="*/ 4752491 h 6857999"/>
              <a:gd name="connsiteX38" fmla="*/ 6662625 w 7037119"/>
              <a:gd name="connsiteY38" fmla="*/ 4924134 h 6857999"/>
              <a:gd name="connsiteX39" fmla="*/ 6666282 w 7037119"/>
              <a:gd name="connsiteY39" fmla="*/ 5049729 h 6857999"/>
              <a:gd name="connsiteX40" fmla="*/ 6674923 w 7037119"/>
              <a:gd name="connsiteY40" fmla="*/ 5092608 h 6857999"/>
              <a:gd name="connsiteX41" fmla="*/ 6688949 w 7037119"/>
              <a:gd name="connsiteY41" fmla="*/ 5164561 h 6857999"/>
              <a:gd name="connsiteX42" fmla="*/ 6713476 w 7037119"/>
              <a:gd name="connsiteY42" fmla="*/ 5227429 h 6857999"/>
              <a:gd name="connsiteX43" fmla="*/ 6699741 w 7037119"/>
              <a:gd name="connsiteY43" fmla="*/ 5295738 h 6857999"/>
              <a:gd name="connsiteX44" fmla="*/ 6698438 w 7037119"/>
              <a:gd name="connsiteY44" fmla="*/ 5353315 h 6857999"/>
              <a:gd name="connsiteX45" fmla="*/ 6705394 w 7037119"/>
              <a:gd name="connsiteY45" fmla="*/ 5356747 h 6857999"/>
              <a:gd name="connsiteX46" fmla="*/ 6705941 w 7037119"/>
              <a:gd name="connsiteY46" fmla="*/ 5364029 h 6857999"/>
              <a:gd name="connsiteX47" fmla="*/ 6698760 w 7037119"/>
              <a:gd name="connsiteY47" fmla="*/ 5369188 h 6857999"/>
              <a:gd name="connsiteX48" fmla="*/ 6674560 w 7037119"/>
              <a:gd name="connsiteY48" fmla="*/ 5465115 h 6857999"/>
              <a:gd name="connsiteX49" fmla="*/ 6698322 w 7037119"/>
              <a:gd name="connsiteY49" fmla="*/ 5543278 h 6857999"/>
              <a:gd name="connsiteX50" fmla="*/ 6673987 w 7037119"/>
              <a:gd name="connsiteY50" fmla="*/ 5606762 h 6857999"/>
              <a:gd name="connsiteX51" fmla="*/ 6665359 w 7037119"/>
              <a:gd name="connsiteY51" fmla="*/ 5656986 h 6857999"/>
              <a:gd name="connsiteX52" fmla="*/ 6718420 w 7037119"/>
              <a:gd name="connsiteY52" fmla="*/ 5747675 h 6857999"/>
              <a:gd name="connsiteX53" fmla="*/ 6786357 w 7037119"/>
              <a:gd name="connsiteY53" fmla="*/ 5797270 h 6857999"/>
              <a:gd name="connsiteX54" fmla="*/ 6834299 w 7037119"/>
              <a:gd name="connsiteY54" fmla="*/ 5897781 h 6857999"/>
              <a:gd name="connsiteX55" fmla="*/ 6848771 w 7037119"/>
              <a:gd name="connsiteY55" fmla="*/ 5936497 h 6857999"/>
              <a:gd name="connsiteX56" fmla="*/ 6883460 w 7037119"/>
              <a:gd name="connsiteY56" fmla="*/ 6064046 h 6857999"/>
              <a:gd name="connsiteX57" fmla="*/ 6896072 w 7037119"/>
              <a:gd name="connsiteY57" fmla="*/ 6107188 h 6857999"/>
              <a:gd name="connsiteX58" fmla="*/ 6980725 w 7037119"/>
              <a:gd name="connsiteY58" fmla="*/ 6197444 h 6857999"/>
              <a:gd name="connsiteX59" fmla="*/ 6999028 w 7037119"/>
              <a:gd name="connsiteY59" fmla="*/ 6288610 h 6857999"/>
              <a:gd name="connsiteX60" fmla="*/ 7021306 w 7037119"/>
              <a:gd name="connsiteY60" fmla="*/ 6426700 h 6857999"/>
              <a:gd name="connsiteX61" fmla="*/ 7033259 w 7037119"/>
              <a:gd name="connsiteY61" fmla="*/ 6489284 h 6857999"/>
              <a:gd name="connsiteX62" fmla="*/ 7037119 w 7037119"/>
              <a:gd name="connsiteY62" fmla="*/ 6501140 h 6857999"/>
              <a:gd name="connsiteX63" fmla="*/ 7037119 w 7037119"/>
              <a:gd name="connsiteY63" fmla="*/ 6557754 h 6857999"/>
              <a:gd name="connsiteX64" fmla="*/ 7031649 w 7037119"/>
              <a:gd name="connsiteY64" fmla="*/ 6569925 h 6857999"/>
              <a:gd name="connsiteX65" fmla="*/ 7011548 w 7037119"/>
              <a:gd name="connsiteY65" fmla="*/ 6615002 h 6857999"/>
              <a:gd name="connsiteX66" fmla="*/ 7021837 w 7037119"/>
              <a:gd name="connsiteY66" fmla="*/ 6743644 h 6857999"/>
              <a:gd name="connsiteX67" fmla="*/ 7006394 w 7037119"/>
              <a:gd name="connsiteY67" fmla="*/ 6856390 h 6857999"/>
              <a:gd name="connsiteX68" fmla="*/ 7037119 w 7037119"/>
              <a:gd name="connsiteY68" fmla="*/ 6856494 h 6857999"/>
              <a:gd name="connsiteX69" fmla="*/ 7037119 w 7037119"/>
              <a:gd name="connsiteY69" fmla="*/ 6857999 h 6857999"/>
              <a:gd name="connsiteX70" fmla="*/ 0 w 7037119"/>
              <a:gd name="connsiteY70" fmla="*/ 6857999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6958160 w 8515751"/>
              <a:gd name="connsiteY2" fmla="*/ 70714 h 6857999"/>
              <a:gd name="connsiteX3" fmla="*/ 6922034 w 8515751"/>
              <a:gd name="connsiteY3" fmla="*/ 154825 h 6857999"/>
              <a:gd name="connsiteX4" fmla="*/ 6864029 w 8515751"/>
              <a:gd name="connsiteY4" fmla="*/ 301580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6922034 w 8515751"/>
              <a:gd name="connsiteY3" fmla="*/ 154825 h 6857999"/>
              <a:gd name="connsiteX4" fmla="*/ 6864029 w 8515751"/>
              <a:gd name="connsiteY4" fmla="*/ 301580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6864029 w 8515751"/>
              <a:gd name="connsiteY4" fmla="*/ 301580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6551836 w 8515751"/>
              <a:gd name="connsiteY6" fmla="*/ 669593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0 w 8515751"/>
              <a:gd name="connsiteY69" fmla="*/ 6857999 h 6857999"/>
              <a:gd name="connsiteX70" fmla="*/ 0 w 8515751"/>
              <a:gd name="connsiteY70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563966 w 8515751"/>
              <a:gd name="connsiteY26" fmla="*/ 3563516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563966 w 8515751"/>
              <a:gd name="connsiteY26" fmla="*/ 3563516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563966 w 8515751"/>
              <a:gd name="connsiteY26" fmla="*/ 3563516 h 6857999"/>
              <a:gd name="connsiteX27" fmla="*/ 6598751 w 8515751"/>
              <a:gd name="connsiteY27" fmla="*/ 3704071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563966 w 8515751"/>
              <a:gd name="connsiteY26" fmla="*/ 3563516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495097 w 8515751"/>
              <a:gd name="connsiteY24" fmla="*/ 3398562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495097 w 8515751"/>
              <a:gd name="connsiteY24" fmla="*/ 3398562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588668 w 8515751"/>
              <a:gd name="connsiteY24" fmla="*/ 3486026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588668 w 8515751"/>
              <a:gd name="connsiteY24" fmla="*/ 3486026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443166 w 8515751"/>
              <a:gd name="connsiteY6" fmla="*/ 46618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443166 w 8515751"/>
              <a:gd name="connsiteY6" fmla="*/ 46618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546095 w 8515751"/>
              <a:gd name="connsiteY6" fmla="*/ 43835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546095 w 8515751"/>
              <a:gd name="connsiteY6" fmla="*/ 43835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597190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597190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308934 w 8515751"/>
              <a:gd name="connsiteY14" fmla="*/ 2181255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308934 w 8515751"/>
              <a:gd name="connsiteY14" fmla="*/ 2181255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46980 w 8515751"/>
              <a:gd name="connsiteY16" fmla="*/ 242610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46980 w 8515751"/>
              <a:gd name="connsiteY16" fmla="*/ 242610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46980 w 8515751"/>
              <a:gd name="connsiteY16" fmla="*/ 242610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09516 w 8525109"/>
              <a:gd name="connsiteY2" fmla="*/ 93273 h 6859293"/>
              <a:gd name="connsiteX3" fmla="*/ 8048164 w 8525109"/>
              <a:gd name="connsiteY3" fmla="*/ 156119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7006394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048164 w 8525109"/>
              <a:gd name="connsiteY3" fmla="*/ 156119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7006394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7006394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6416010 w 8525109"/>
              <a:gd name="connsiteY59" fmla="*/ 6532769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378787 w 8525109"/>
              <a:gd name="connsiteY58" fmla="*/ 6426429 h 6859293"/>
              <a:gd name="connsiteX59" fmla="*/ 6416010 w 8525109"/>
              <a:gd name="connsiteY59" fmla="*/ 6532769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378787 w 8525109"/>
              <a:gd name="connsiteY58" fmla="*/ 6426429 h 6859293"/>
              <a:gd name="connsiteX59" fmla="*/ 6386119 w 8525109"/>
              <a:gd name="connsiteY59" fmla="*/ 6529594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524887 w 8525109"/>
              <a:gd name="connsiteY57" fmla="*/ 6249538 h 6859293"/>
              <a:gd name="connsiteX58" fmla="*/ 6378787 w 8525109"/>
              <a:gd name="connsiteY58" fmla="*/ 6426429 h 6859293"/>
              <a:gd name="connsiteX59" fmla="*/ 6386119 w 8525109"/>
              <a:gd name="connsiteY59" fmla="*/ 6529594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96072 w 8525109"/>
              <a:gd name="connsiteY55" fmla="*/ 6108482 h 6859293"/>
              <a:gd name="connsiteX56" fmla="*/ 6524887 w 8525109"/>
              <a:gd name="connsiteY56" fmla="*/ 6249538 h 6859293"/>
              <a:gd name="connsiteX57" fmla="*/ 6378787 w 8525109"/>
              <a:gd name="connsiteY57" fmla="*/ 6426429 h 6859293"/>
              <a:gd name="connsiteX58" fmla="*/ 6386119 w 8525109"/>
              <a:gd name="connsiteY58" fmla="*/ 6529594 h 6859293"/>
              <a:gd name="connsiteX59" fmla="*/ 6345764 w 8525109"/>
              <a:gd name="connsiteY59" fmla="*/ 6582653 h 6859293"/>
              <a:gd name="connsiteX60" fmla="*/ 6319732 w 8525109"/>
              <a:gd name="connsiteY60" fmla="*/ 6616734 h 6859293"/>
              <a:gd name="connsiteX61" fmla="*/ 6342151 w 8525109"/>
              <a:gd name="connsiteY61" fmla="*/ 6663823 h 6859293"/>
              <a:gd name="connsiteX62" fmla="*/ 6284371 w 8525109"/>
              <a:gd name="connsiteY62" fmla="*/ 6698219 h 6859293"/>
              <a:gd name="connsiteX63" fmla="*/ 6271742 w 8525109"/>
              <a:gd name="connsiteY63" fmla="*/ 6740121 h 6859293"/>
              <a:gd name="connsiteX64" fmla="*/ 6297326 w 8525109"/>
              <a:gd name="connsiteY64" fmla="*/ 6788280 h 6859293"/>
              <a:gd name="connsiteX65" fmla="*/ 6229226 w 8525109"/>
              <a:gd name="connsiteY65" fmla="*/ 6857684 h 6859293"/>
              <a:gd name="connsiteX66" fmla="*/ 0 w 8525109"/>
              <a:gd name="connsiteY66" fmla="*/ 6859293 h 6859293"/>
              <a:gd name="connsiteX67" fmla="*/ 0 w 8525109"/>
              <a:gd name="connsiteY67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96072 w 8525109"/>
              <a:gd name="connsiteY54" fmla="*/ 6108482 h 6859293"/>
              <a:gd name="connsiteX55" fmla="*/ 6524887 w 8525109"/>
              <a:gd name="connsiteY55" fmla="*/ 6249538 h 6859293"/>
              <a:gd name="connsiteX56" fmla="*/ 6378787 w 8525109"/>
              <a:gd name="connsiteY56" fmla="*/ 6426429 h 6859293"/>
              <a:gd name="connsiteX57" fmla="*/ 6386119 w 8525109"/>
              <a:gd name="connsiteY57" fmla="*/ 6529594 h 6859293"/>
              <a:gd name="connsiteX58" fmla="*/ 6345764 w 8525109"/>
              <a:gd name="connsiteY58" fmla="*/ 6582653 h 6859293"/>
              <a:gd name="connsiteX59" fmla="*/ 6319732 w 8525109"/>
              <a:gd name="connsiteY59" fmla="*/ 6616734 h 6859293"/>
              <a:gd name="connsiteX60" fmla="*/ 6342151 w 8525109"/>
              <a:gd name="connsiteY60" fmla="*/ 6663823 h 6859293"/>
              <a:gd name="connsiteX61" fmla="*/ 6284371 w 8525109"/>
              <a:gd name="connsiteY61" fmla="*/ 6698219 h 6859293"/>
              <a:gd name="connsiteX62" fmla="*/ 6271742 w 8525109"/>
              <a:gd name="connsiteY62" fmla="*/ 6740121 h 6859293"/>
              <a:gd name="connsiteX63" fmla="*/ 6297326 w 8525109"/>
              <a:gd name="connsiteY63" fmla="*/ 6788280 h 6859293"/>
              <a:gd name="connsiteX64" fmla="*/ 6229226 w 8525109"/>
              <a:gd name="connsiteY64" fmla="*/ 6857684 h 6859293"/>
              <a:gd name="connsiteX65" fmla="*/ 0 w 8525109"/>
              <a:gd name="connsiteY65" fmla="*/ 6859293 h 6859293"/>
              <a:gd name="connsiteX66" fmla="*/ 0 w 8525109"/>
              <a:gd name="connsiteY66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544853 w 8525109"/>
              <a:gd name="connsiteY54" fmla="*/ 6019582 h 6859293"/>
              <a:gd name="connsiteX55" fmla="*/ 6524887 w 8525109"/>
              <a:gd name="connsiteY55" fmla="*/ 6249538 h 6859293"/>
              <a:gd name="connsiteX56" fmla="*/ 6378787 w 8525109"/>
              <a:gd name="connsiteY56" fmla="*/ 6426429 h 6859293"/>
              <a:gd name="connsiteX57" fmla="*/ 6386119 w 8525109"/>
              <a:gd name="connsiteY57" fmla="*/ 6529594 h 6859293"/>
              <a:gd name="connsiteX58" fmla="*/ 6345764 w 8525109"/>
              <a:gd name="connsiteY58" fmla="*/ 6582653 h 6859293"/>
              <a:gd name="connsiteX59" fmla="*/ 6319732 w 8525109"/>
              <a:gd name="connsiteY59" fmla="*/ 6616734 h 6859293"/>
              <a:gd name="connsiteX60" fmla="*/ 6342151 w 8525109"/>
              <a:gd name="connsiteY60" fmla="*/ 6663823 h 6859293"/>
              <a:gd name="connsiteX61" fmla="*/ 6284371 w 8525109"/>
              <a:gd name="connsiteY61" fmla="*/ 6698219 h 6859293"/>
              <a:gd name="connsiteX62" fmla="*/ 6271742 w 8525109"/>
              <a:gd name="connsiteY62" fmla="*/ 6740121 h 6859293"/>
              <a:gd name="connsiteX63" fmla="*/ 6297326 w 8525109"/>
              <a:gd name="connsiteY63" fmla="*/ 6788280 h 6859293"/>
              <a:gd name="connsiteX64" fmla="*/ 6229226 w 8525109"/>
              <a:gd name="connsiteY64" fmla="*/ 6857684 h 6859293"/>
              <a:gd name="connsiteX65" fmla="*/ 0 w 8525109"/>
              <a:gd name="connsiteY65" fmla="*/ 6859293 h 6859293"/>
              <a:gd name="connsiteX66" fmla="*/ 0 w 8525109"/>
              <a:gd name="connsiteY66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544853 w 8525109"/>
              <a:gd name="connsiteY53" fmla="*/ 6019582 h 6859293"/>
              <a:gd name="connsiteX54" fmla="*/ 6524887 w 8525109"/>
              <a:gd name="connsiteY54" fmla="*/ 6249538 h 6859293"/>
              <a:gd name="connsiteX55" fmla="*/ 6378787 w 8525109"/>
              <a:gd name="connsiteY55" fmla="*/ 6426429 h 6859293"/>
              <a:gd name="connsiteX56" fmla="*/ 6386119 w 8525109"/>
              <a:gd name="connsiteY56" fmla="*/ 6529594 h 6859293"/>
              <a:gd name="connsiteX57" fmla="*/ 6345764 w 8525109"/>
              <a:gd name="connsiteY57" fmla="*/ 6582653 h 6859293"/>
              <a:gd name="connsiteX58" fmla="*/ 6319732 w 8525109"/>
              <a:gd name="connsiteY58" fmla="*/ 6616734 h 6859293"/>
              <a:gd name="connsiteX59" fmla="*/ 6342151 w 8525109"/>
              <a:gd name="connsiteY59" fmla="*/ 6663823 h 6859293"/>
              <a:gd name="connsiteX60" fmla="*/ 6284371 w 8525109"/>
              <a:gd name="connsiteY60" fmla="*/ 6698219 h 6859293"/>
              <a:gd name="connsiteX61" fmla="*/ 6271742 w 8525109"/>
              <a:gd name="connsiteY61" fmla="*/ 6740121 h 6859293"/>
              <a:gd name="connsiteX62" fmla="*/ 6297326 w 8525109"/>
              <a:gd name="connsiteY62" fmla="*/ 6788280 h 6859293"/>
              <a:gd name="connsiteX63" fmla="*/ 6229226 w 8525109"/>
              <a:gd name="connsiteY63" fmla="*/ 6857684 h 6859293"/>
              <a:gd name="connsiteX64" fmla="*/ 0 w 8525109"/>
              <a:gd name="connsiteY64" fmla="*/ 6859293 h 6859293"/>
              <a:gd name="connsiteX65" fmla="*/ 0 w 8525109"/>
              <a:gd name="connsiteY65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554700 w 8525109"/>
              <a:gd name="connsiteY52" fmla="*/ 5893814 h 6859293"/>
              <a:gd name="connsiteX53" fmla="*/ 6544853 w 8525109"/>
              <a:gd name="connsiteY53" fmla="*/ 6019582 h 6859293"/>
              <a:gd name="connsiteX54" fmla="*/ 6524887 w 8525109"/>
              <a:gd name="connsiteY54" fmla="*/ 6249538 h 6859293"/>
              <a:gd name="connsiteX55" fmla="*/ 6378787 w 8525109"/>
              <a:gd name="connsiteY55" fmla="*/ 6426429 h 6859293"/>
              <a:gd name="connsiteX56" fmla="*/ 6386119 w 8525109"/>
              <a:gd name="connsiteY56" fmla="*/ 6529594 h 6859293"/>
              <a:gd name="connsiteX57" fmla="*/ 6345764 w 8525109"/>
              <a:gd name="connsiteY57" fmla="*/ 6582653 h 6859293"/>
              <a:gd name="connsiteX58" fmla="*/ 6319732 w 8525109"/>
              <a:gd name="connsiteY58" fmla="*/ 6616734 h 6859293"/>
              <a:gd name="connsiteX59" fmla="*/ 6342151 w 8525109"/>
              <a:gd name="connsiteY59" fmla="*/ 6663823 h 6859293"/>
              <a:gd name="connsiteX60" fmla="*/ 6284371 w 8525109"/>
              <a:gd name="connsiteY60" fmla="*/ 6698219 h 6859293"/>
              <a:gd name="connsiteX61" fmla="*/ 6271742 w 8525109"/>
              <a:gd name="connsiteY61" fmla="*/ 6740121 h 6859293"/>
              <a:gd name="connsiteX62" fmla="*/ 6297326 w 8525109"/>
              <a:gd name="connsiteY62" fmla="*/ 6788280 h 6859293"/>
              <a:gd name="connsiteX63" fmla="*/ 6229226 w 8525109"/>
              <a:gd name="connsiteY63" fmla="*/ 6857684 h 6859293"/>
              <a:gd name="connsiteX64" fmla="*/ 0 w 8525109"/>
              <a:gd name="connsiteY64" fmla="*/ 6859293 h 6859293"/>
              <a:gd name="connsiteX65" fmla="*/ 0 w 8525109"/>
              <a:gd name="connsiteY65" fmla="*/ 1294 h 685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525109" h="6859293">
                <a:moveTo>
                  <a:pt x="0" y="1294"/>
                </a:moveTo>
                <a:lnTo>
                  <a:pt x="8525109" y="0"/>
                </a:lnTo>
                <a:cubicBezTo>
                  <a:pt x="8523098" y="23571"/>
                  <a:pt x="8348955" y="57775"/>
                  <a:pt x="8346944" y="81346"/>
                </a:cubicBezTo>
                <a:cubicBezTo>
                  <a:pt x="8339785" y="115716"/>
                  <a:pt x="8136408" y="130310"/>
                  <a:pt x="8132380" y="160094"/>
                </a:cubicBezTo>
                <a:cubicBezTo>
                  <a:pt x="8099084" y="189352"/>
                  <a:pt x="7801155" y="220285"/>
                  <a:pt x="7789959" y="249711"/>
                </a:cubicBezTo>
                <a:cubicBezTo>
                  <a:pt x="7776471" y="330607"/>
                  <a:pt x="7755406" y="238056"/>
                  <a:pt x="7739796" y="336899"/>
                </a:cubicBezTo>
                <a:cubicBezTo>
                  <a:pt x="7725890" y="409983"/>
                  <a:pt x="7660792" y="339224"/>
                  <a:pt x="7630310" y="391945"/>
                </a:cubicBezTo>
                <a:cubicBezTo>
                  <a:pt x="7656374" y="404037"/>
                  <a:pt x="7551098" y="439421"/>
                  <a:pt x="7548568" y="455733"/>
                </a:cubicBezTo>
                <a:cubicBezTo>
                  <a:pt x="7491249" y="502661"/>
                  <a:pt x="7481432" y="488429"/>
                  <a:pt x="7398684" y="558216"/>
                </a:cubicBezTo>
                <a:lnTo>
                  <a:pt x="7183085" y="655795"/>
                </a:lnTo>
                <a:cubicBezTo>
                  <a:pt x="7174635" y="699934"/>
                  <a:pt x="7119917" y="697845"/>
                  <a:pt x="7100644" y="702928"/>
                </a:cubicBezTo>
                <a:cubicBezTo>
                  <a:pt x="7061979" y="734029"/>
                  <a:pt x="6931985" y="812752"/>
                  <a:pt x="6881664" y="879412"/>
                </a:cubicBezTo>
                <a:cubicBezTo>
                  <a:pt x="6845709" y="1016310"/>
                  <a:pt x="6664543" y="1086816"/>
                  <a:pt x="6648434" y="1205955"/>
                </a:cubicBezTo>
                <a:cubicBezTo>
                  <a:pt x="6615139" y="1235215"/>
                  <a:pt x="6502026" y="1398108"/>
                  <a:pt x="6378545" y="1435483"/>
                </a:cubicBezTo>
                <a:cubicBezTo>
                  <a:pt x="6365056" y="1516378"/>
                  <a:pt x="6193544" y="1821313"/>
                  <a:pt x="6262148" y="1967864"/>
                </a:cubicBezTo>
                <a:cubicBezTo>
                  <a:pt x="6248241" y="2040947"/>
                  <a:pt x="6408938" y="2174610"/>
                  <a:pt x="6378456" y="2263112"/>
                </a:cubicBezTo>
                <a:cubicBezTo>
                  <a:pt x="6404521" y="2275205"/>
                  <a:pt x="6349508" y="2411091"/>
                  <a:pt x="6346980" y="2427403"/>
                </a:cubicBezTo>
                <a:cubicBezTo>
                  <a:pt x="6378138" y="2455016"/>
                  <a:pt x="6329861" y="2500252"/>
                  <a:pt x="6323990" y="2540163"/>
                </a:cubicBezTo>
                <a:cubicBezTo>
                  <a:pt x="6270937" y="2648388"/>
                  <a:pt x="6317811" y="2724717"/>
                  <a:pt x="6299971" y="2854136"/>
                </a:cubicBezTo>
                <a:cubicBezTo>
                  <a:pt x="6296888" y="2891114"/>
                  <a:pt x="6314227" y="2925363"/>
                  <a:pt x="6305256" y="2966440"/>
                </a:cubicBezTo>
                <a:lnTo>
                  <a:pt x="6297430" y="3012274"/>
                </a:lnTo>
                <a:lnTo>
                  <a:pt x="6301903" y="3018825"/>
                </a:lnTo>
                <a:lnTo>
                  <a:pt x="6312288" y="3143056"/>
                </a:lnTo>
                <a:cubicBezTo>
                  <a:pt x="6310891" y="3149752"/>
                  <a:pt x="6583014" y="3475947"/>
                  <a:pt x="6588668" y="3487320"/>
                </a:cubicBezTo>
                <a:cubicBezTo>
                  <a:pt x="6634248" y="3519659"/>
                  <a:pt x="6614325" y="3540071"/>
                  <a:pt x="6585046" y="3572410"/>
                </a:cubicBezTo>
                <a:lnTo>
                  <a:pt x="6629468" y="3624445"/>
                </a:lnTo>
                <a:cubicBezTo>
                  <a:pt x="6652241" y="3718251"/>
                  <a:pt x="6641921" y="3680584"/>
                  <a:pt x="6598751" y="3705365"/>
                </a:cubicBezTo>
                <a:cubicBezTo>
                  <a:pt x="6586841" y="3803279"/>
                  <a:pt x="6545297" y="3677859"/>
                  <a:pt x="6554074" y="3776874"/>
                </a:cubicBezTo>
                <a:cubicBezTo>
                  <a:pt x="6603160" y="3807688"/>
                  <a:pt x="6522549" y="4096085"/>
                  <a:pt x="6542727" y="4144118"/>
                </a:cubicBezTo>
                <a:cubicBezTo>
                  <a:pt x="6562367" y="4176079"/>
                  <a:pt x="6560025" y="4195650"/>
                  <a:pt x="6574700" y="4254383"/>
                </a:cubicBezTo>
                <a:lnTo>
                  <a:pt x="6630782" y="4496524"/>
                </a:lnTo>
                <a:cubicBezTo>
                  <a:pt x="6629041" y="4519390"/>
                  <a:pt x="6642831" y="4584907"/>
                  <a:pt x="6657121" y="4594092"/>
                </a:cubicBezTo>
                <a:cubicBezTo>
                  <a:pt x="6662404" y="4607092"/>
                  <a:pt x="6661388" y="4624229"/>
                  <a:pt x="6675304" y="4627078"/>
                </a:cubicBezTo>
                <a:cubicBezTo>
                  <a:pt x="6692614" y="4633342"/>
                  <a:pt x="6678575" y="4687642"/>
                  <a:pt x="6695194" y="4675881"/>
                </a:cubicBezTo>
                <a:cubicBezTo>
                  <a:pt x="6692850" y="4685480"/>
                  <a:pt x="6692968" y="4696468"/>
                  <a:pt x="6694674" y="4707963"/>
                </a:cubicBezTo>
                <a:lnTo>
                  <a:pt x="6696125" y="4713606"/>
                </a:lnTo>
                <a:lnTo>
                  <a:pt x="6683308" y="4753785"/>
                </a:lnTo>
                <a:cubicBezTo>
                  <a:pt x="6668335" y="4815923"/>
                  <a:pt x="6667993" y="4871470"/>
                  <a:pt x="6662625" y="4925428"/>
                </a:cubicBezTo>
                <a:cubicBezTo>
                  <a:pt x="6658601" y="5005991"/>
                  <a:pt x="6700287" y="4944554"/>
                  <a:pt x="6666282" y="5051023"/>
                </a:cubicBezTo>
                <a:cubicBezTo>
                  <a:pt x="6680923" y="5058719"/>
                  <a:pt x="6681720" y="5071193"/>
                  <a:pt x="6674923" y="5093902"/>
                </a:cubicBezTo>
                <a:cubicBezTo>
                  <a:pt x="6674055" y="5132824"/>
                  <a:pt x="6710642" y="5122188"/>
                  <a:pt x="6688949" y="5165855"/>
                </a:cubicBezTo>
                <a:lnTo>
                  <a:pt x="6713476" y="5228723"/>
                </a:lnTo>
                <a:cubicBezTo>
                  <a:pt x="6707551" y="5226289"/>
                  <a:pt x="6700321" y="5281266"/>
                  <a:pt x="6699741" y="5297032"/>
                </a:cubicBezTo>
                <a:cubicBezTo>
                  <a:pt x="6701613" y="5329833"/>
                  <a:pt x="6674230" y="5339676"/>
                  <a:pt x="6698438" y="5354609"/>
                </a:cubicBezTo>
                <a:lnTo>
                  <a:pt x="6705394" y="5358041"/>
                </a:lnTo>
                <a:cubicBezTo>
                  <a:pt x="6705576" y="5360469"/>
                  <a:pt x="6705758" y="5362897"/>
                  <a:pt x="6705941" y="5365323"/>
                </a:cubicBezTo>
                <a:cubicBezTo>
                  <a:pt x="6705372" y="5369193"/>
                  <a:pt x="6703413" y="5371317"/>
                  <a:pt x="6698760" y="5370482"/>
                </a:cubicBezTo>
                <a:cubicBezTo>
                  <a:pt x="6715543" y="5401859"/>
                  <a:pt x="6682626" y="5435742"/>
                  <a:pt x="6674560" y="5466409"/>
                </a:cubicBezTo>
                <a:cubicBezTo>
                  <a:pt x="6691190" y="5490459"/>
                  <a:pt x="6702277" y="5480278"/>
                  <a:pt x="6698322" y="5544572"/>
                </a:cubicBezTo>
                <a:lnTo>
                  <a:pt x="6673987" y="5608056"/>
                </a:lnTo>
                <a:lnTo>
                  <a:pt x="6665359" y="5658280"/>
                </a:lnTo>
                <a:lnTo>
                  <a:pt x="6718420" y="5748969"/>
                </a:lnTo>
                <a:cubicBezTo>
                  <a:pt x="6736039" y="5789564"/>
                  <a:pt x="6562893" y="5836768"/>
                  <a:pt x="6554700" y="5893814"/>
                </a:cubicBezTo>
                <a:cubicBezTo>
                  <a:pt x="6525772" y="5938916"/>
                  <a:pt x="6588431" y="5944420"/>
                  <a:pt x="6544853" y="6019582"/>
                </a:cubicBezTo>
                <a:cubicBezTo>
                  <a:pt x="6561064" y="6041815"/>
                  <a:pt x="6507729" y="6219301"/>
                  <a:pt x="6524887" y="6249538"/>
                </a:cubicBezTo>
                <a:cubicBezTo>
                  <a:pt x="6491924" y="6350069"/>
                  <a:pt x="6375368" y="6363960"/>
                  <a:pt x="6378787" y="6426429"/>
                </a:cubicBezTo>
                <a:cubicBezTo>
                  <a:pt x="6377191" y="6484448"/>
                  <a:pt x="6423364" y="6440545"/>
                  <a:pt x="6386119" y="6529594"/>
                </a:cubicBezTo>
                <a:cubicBezTo>
                  <a:pt x="6385279" y="6550368"/>
                  <a:pt x="6339298" y="6562912"/>
                  <a:pt x="6345764" y="6582653"/>
                </a:cubicBezTo>
                <a:lnTo>
                  <a:pt x="6319732" y="6616734"/>
                </a:lnTo>
                <a:lnTo>
                  <a:pt x="6342151" y="6663823"/>
                </a:lnTo>
                <a:lnTo>
                  <a:pt x="6284371" y="6698219"/>
                </a:lnTo>
                <a:cubicBezTo>
                  <a:pt x="6275919" y="6719928"/>
                  <a:pt x="6288754" y="6713569"/>
                  <a:pt x="6271742" y="6740121"/>
                </a:cubicBezTo>
                <a:cubicBezTo>
                  <a:pt x="6276761" y="6763000"/>
                  <a:pt x="6287023" y="6777558"/>
                  <a:pt x="6297326" y="6788280"/>
                </a:cubicBezTo>
                <a:cubicBezTo>
                  <a:pt x="6298521" y="6802579"/>
                  <a:pt x="6228030" y="6843385"/>
                  <a:pt x="6229226" y="6857684"/>
                </a:cubicBezTo>
                <a:lnTo>
                  <a:pt x="0" y="6859293"/>
                </a:lnTo>
                <a:lnTo>
                  <a:pt x="0" y="129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6">
            <a:extLst>
              <a:ext uri="{FF2B5EF4-FFF2-40B4-BE49-F238E27FC236}">
                <a16:creationId xmlns:a16="http://schemas.microsoft.com/office/drawing/2014/main" id="{17F535C9-7CC8-4CF6-ACB6-19C8F963D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7009">
            <a:off x="10382160" y="813415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2BDED224-1C09-48A0-B193-062E88A1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7316" y="3422445"/>
            <a:ext cx="3638020" cy="273210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C83BAE6-70FF-E4F3-03D5-ECB1EC1AD3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 r="-2" b="-2"/>
          <a:stretch/>
        </p:blipFill>
        <p:spPr bwMode="auto">
          <a:xfrm>
            <a:off x="8622999" y="3781984"/>
            <a:ext cx="2442973" cy="1777165"/>
          </a:xfrm>
          <a:prstGeom prst="rect">
            <a:avLst/>
          </a:prstGeom>
          <a:noFill/>
        </p:spPr>
      </p:pic>
      <p:sp>
        <p:nvSpPr>
          <p:cNvPr id="83" name="Rectangle 6">
            <a:extLst>
              <a:ext uri="{FF2B5EF4-FFF2-40B4-BE49-F238E27FC236}">
                <a16:creationId xmlns:a16="http://schemas.microsoft.com/office/drawing/2014/main" id="{AFB74E1F-5C8C-4335-9A1B-CD83BD044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2293">
            <a:off x="10731872" y="3188358"/>
            <a:ext cx="123140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BDB288CF-D271-4269-9FD5-964BE4D4B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5733" y="540333"/>
            <a:ext cx="3636267" cy="275166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2492069-D33A-DF70-AC33-AE4B1F5F25E4}"/>
              </a:ext>
            </a:extLst>
          </p:cNvPr>
          <p:cNvSpPr txBox="1"/>
          <p:nvPr/>
        </p:nvSpPr>
        <p:spPr>
          <a:xfrm>
            <a:off x="8907524" y="2654384"/>
            <a:ext cx="294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2.2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Kultúra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cestovný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ruch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B5C0CC6-98C9-B721-C685-1B3C6D3BAB9B}"/>
              </a:ext>
            </a:extLst>
          </p:cNvPr>
          <p:cNvSpPr txBox="1"/>
          <p:nvPr/>
        </p:nvSpPr>
        <p:spPr>
          <a:xfrm>
            <a:off x="8907524" y="5593314"/>
            <a:ext cx="2172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3.2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Miestne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iniciatívy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Obrázek 27" descr="Obsah obrázku skica, řada/pruh, design&#10;&#10;Popis byl vytvořen automaticky">
            <a:extLst>
              <a:ext uri="{FF2B5EF4-FFF2-40B4-BE49-F238E27FC236}">
                <a16:creationId xmlns:a16="http://schemas.microsoft.com/office/drawing/2014/main" id="{0B76AF3F-0C0E-BACD-8E15-07107B519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9000" y="895354"/>
            <a:ext cx="1585962" cy="1711170"/>
          </a:xfrm>
          <a:prstGeom prst="rect">
            <a:avLst/>
          </a:prstGeom>
        </p:spPr>
      </p:pic>
      <p:pic>
        <p:nvPicPr>
          <p:cNvPr id="3" name="Obrázek 2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871F8B58-A25F-B738-E408-1A640469A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23" y="134023"/>
            <a:ext cx="5051959" cy="644017"/>
          </a:xfrm>
          <a:prstGeom prst="rect">
            <a:avLst/>
          </a:prstGeom>
        </p:spPr>
      </p:pic>
      <p:sp>
        <p:nvSpPr>
          <p:cNvPr id="70" name="Zástupný obsah 2">
            <a:extLst>
              <a:ext uri="{FF2B5EF4-FFF2-40B4-BE49-F238E27FC236}">
                <a16:creationId xmlns:a16="http://schemas.microsoft.com/office/drawing/2014/main" id="{9F01720C-9ED8-4D85-BB1B-18E9266B9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68" y="1220073"/>
            <a:ext cx="8927898" cy="5123822"/>
          </a:xfrm>
        </p:spPr>
        <p:txBody>
          <a:bodyPr>
            <a:normAutofit lnSpcReduction="10000"/>
          </a:bodyPr>
          <a:lstStyle/>
          <a:p>
            <a:r>
              <a:rPr lang="sk-SK" sz="1800" b="1" dirty="0">
                <a:solidFill>
                  <a:schemeClr val="accent1">
                    <a:lumMod val="50000"/>
                  </a:schemeClr>
                </a:solidFill>
              </a:rPr>
              <a:t>10 % EFRR z Programu </a:t>
            </a:r>
            <a:r>
              <a:rPr lang="sk-SK" sz="1800" b="1" dirty="0" err="1">
                <a:solidFill>
                  <a:schemeClr val="accent1">
                    <a:lumMod val="50000"/>
                  </a:schemeClr>
                </a:solidFill>
              </a:rPr>
              <a:t>Interreg</a:t>
            </a:r>
            <a:r>
              <a:rPr lang="sk-SK" sz="1800" b="1" dirty="0">
                <a:solidFill>
                  <a:schemeClr val="accent1">
                    <a:lumMod val="50000"/>
                  </a:schemeClr>
                </a:solidFill>
              </a:rPr>
              <a:t> Slovensko - Česko je 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</a:rPr>
              <a:t>vyčlenených </a:t>
            </a:r>
            <a:r>
              <a:rPr lang="sk-SK" sz="1800" b="1" dirty="0">
                <a:solidFill>
                  <a:schemeClr val="accent1">
                    <a:lumMod val="50000"/>
                  </a:schemeClr>
                </a:solidFill>
              </a:rPr>
              <a:t>na FMP (7,974 mil. EUR)</a:t>
            </a:r>
            <a:endParaRPr lang="sk-SK" sz="19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k-SK" sz="1900" b="1" dirty="0">
                <a:solidFill>
                  <a:schemeClr val="accent1">
                    <a:lumMod val="50000"/>
                  </a:schemeClr>
                </a:solidFill>
              </a:rPr>
              <a:t>Výška podpory malého projektu: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k-SK" sz="1800" b="1" dirty="0">
                <a:solidFill>
                  <a:schemeClr val="accent1">
                    <a:lumMod val="50000"/>
                  </a:schemeClr>
                </a:solidFill>
              </a:rPr>
              <a:t>EFRR max. 80 %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k-SK" sz="1800" b="1" dirty="0">
                <a:solidFill>
                  <a:schemeClr val="accent1">
                    <a:lumMod val="50000"/>
                  </a:schemeClr>
                </a:solidFill>
              </a:rPr>
              <a:t>SR žiadatelia zo ŠR SR max. 12%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k-SK" sz="1800" b="1" dirty="0">
                <a:solidFill>
                  <a:schemeClr val="accent1">
                    <a:lumMod val="50000"/>
                  </a:schemeClr>
                </a:solidFill>
              </a:rPr>
              <a:t>ČR žiadatelia zo ŠR ČR 0%</a:t>
            </a:r>
          </a:p>
          <a:p>
            <a:r>
              <a:rPr lang="sk-SK" sz="1900" dirty="0">
                <a:solidFill>
                  <a:schemeClr val="accent1">
                    <a:lumMod val="50000"/>
                  </a:schemeClr>
                </a:solidFill>
              </a:rPr>
              <a:t>2 priority: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sk-SK" sz="1900" dirty="0">
                <a:solidFill>
                  <a:schemeClr val="accent1">
                    <a:lumMod val="50000"/>
                  </a:schemeClr>
                </a:solidFill>
              </a:rPr>
              <a:t> priorita 2.2 Kultúra a cestovný ruch 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sk-SK" sz="1900" dirty="0">
                <a:solidFill>
                  <a:schemeClr val="accent1">
                    <a:lumMod val="50000"/>
                  </a:schemeClr>
                </a:solidFill>
              </a:rPr>
              <a:t> priorita 3.2 Miestne iniciatívy – aktivity typu „ľudia ľuďom“</a:t>
            </a:r>
          </a:p>
          <a:p>
            <a:r>
              <a:rPr lang="sk-SK" sz="1900" b="1" dirty="0">
                <a:solidFill>
                  <a:schemeClr val="accent1">
                    <a:lumMod val="50000"/>
                  </a:schemeClr>
                </a:solidFill>
              </a:rPr>
              <a:t>min. výška </a:t>
            </a:r>
            <a:r>
              <a:rPr lang="sk-SK" sz="1900" dirty="0">
                <a:solidFill>
                  <a:schemeClr val="accent1">
                    <a:lumMod val="50000"/>
                  </a:schemeClr>
                </a:solidFill>
              </a:rPr>
              <a:t>na malý projekt je </a:t>
            </a:r>
            <a:r>
              <a:rPr lang="sk-SK" sz="1900" b="1" dirty="0">
                <a:solidFill>
                  <a:schemeClr val="accent1">
                    <a:lumMod val="50000"/>
                  </a:schemeClr>
                </a:solidFill>
              </a:rPr>
              <a:t>EFRR 5 000 EUR </a:t>
            </a:r>
          </a:p>
          <a:p>
            <a:r>
              <a:rPr lang="sk-SK" sz="1900" b="1" dirty="0">
                <a:solidFill>
                  <a:schemeClr val="accent1">
                    <a:lumMod val="50000"/>
                  </a:schemeClr>
                </a:solidFill>
              </a:rPr>
              <a:t>Realizácia max. 12 mesiacov</a:t>
            </a:r>
          </a:p>
          <a:p>
            <a:r>
              <a:rPr lang="sk-SK" sz="1900" b="1" dirty="0">
                <a:solidFill>
                  <a:schemeClr val="accent1">
                    <a:lumMod val="50000"/>
                  </a:schemeClr>
                </a:solidFill>
              </a:rPr>
              <a:t>Aktivity malého projektu nemôžu byť ukončené pred schvaľovaním na zasadnutí Regionálneho výboru FMP</a:t>
            </a:r>
          </a:p>
          <a:p>
            <a:r>
              <a:rPr lang="sk-SK" sz="1800" b="1" dirty="0">
                <a:solidFill>
                  <a:schemeClr val="accent1">
                    <a:lumMod val="50000"/>
                  </a:schemeClr>
                </a:solidFill>
              </a:rPr>
              <a:t>Elektronický systém predkladania žiadostí o financovanie MP – </a:t>
            </a:r>
            <a:r>
              <a:rPr lang="sk-SK" sz="1900" u="sng" dirty="0">
                <a:solidFill>
                  <a:schemeClr val="accent1">
                    <a:lumMod val="50000"/>
                  </a:schemeClr>
                </a:solidFill>
              </a:rPr>
              <a:t>fmp.egrant.sk</a:t>
            </a:r>
          </a:p>
          <a:p>
            <a:r>
              <a:rPr lang="sk-SK" sz="1900" dirty="0" err="1">
                <a:solidFill>
                  <a:schemeClr val="accent1">
                    <a:lumMod val="50000"/>
                  </a:schemeClr>
                </a:solidFill>
              </a:rPr>
              <a:t>Info</a:t>
            </a:r>
            <a:r>
              <a:rPr lang="sk-SK" sz="1900" dirty="0">
                <a:solidFill>
                  <a:schemeClr val="accent1">
                    <a:lumMod val="50000"/>
                  </a:schemeClr>
                </a:solidFill>
              </a:rPr>
              <a:t> na web stránke ER BBK </a:t>
            </a:r>
            <a:r>
              <a:rPr lang="sk-SK" sz="1900" dirty="0">
                <a:solidFill>
                  <a:schemeClr val="accent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www.erbbk.eu</a:t>
            </a:r>
            <a:r>
              <a:rPr lang="sk-SK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sk-SK" sz="1900" dirty="0">
                <a:solidFill>
                  <a:schemeClr val="accent1">
                    <a:lumMod val="50000"/>
                  </a:schemeClr>
                </a:solidFill>
              </a:rPr>
              <a:t>+ </a:t>
            </a:r>
            <a:r>
              <a:rPr lang="sk-SK" sz="1900" dirty="0">
                <a:solidFill>
                  <a:schemeClr val="accent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www.regionbilekarpaty.cz</a:t>
            </a:r>
            <a:r>
              <a:rPr lang="sk-SK" sz="1900" dirty="0">
                <a:solidFill>
                  <a:schemeClr val="accent1">
                    <a:lumMod val="50000"/>
                  </a:schemeClr>
                </a:solidFill>
              </a:rPr>
              <a:t> + </a:t>
            </a:r>
            <a:r>
              <a:rPr lang="sk-SK" sz="1900" dirty="0">
                <a:solidFill>
                  <a:schemeClr val="accent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www.tsk.sk</a:t>
            </a:r>
            <a:endParaRPr lang="sk-SK" sz="19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sk-SK" sz="1900" dirty="0"/>
          </a:p>
          <a:p>
            <a:pPr marL="0" indent="0">
              <a:buNone/>
            </a:pP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1546449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FD0E4F-8616-423E-A234-B022A78FC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53" y="159692"/>
            <a:ext cx="3052061" cy="2182603"/>
          </a:xfrm>
        </p:spPr>
        <p:txBody>
          <a:bodyPr anchor="b">
            <a:normAutofit/>
          </a:bodyPr>
          <a:lstStyle/>
          <a:p>
            <a:pPr algn="ctr"/>
            <a:r>
              <a:rPr lang="sk-SK" sz="4000" b="1" dirty="0">
                <a:solidFill>
                  <a:srgbClr val="FFFFFF"/>
                </a:solidFill>
              </a:rPr>
              <a:t>Základné informácie FMP 2021+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CAF413-EA0A-4804-A08B-7C3DC657A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290" y="905045"/>
            <a:ext cx="7697755" cy="5765075"/>
          </a:xfrm>
        </p:spPr>
        <p:txBody>
          <a:bodyPr anchor="ctr">
            <a:normAutofit fontScale="92500" lnSpcReduction="20000"/>
          </a:bodyPr>
          <a:lstStyle/>
          <a:p>
            <a:pPr algn="just"/>
            <a:r>
              <a:rPr lang="sk-SK" sz="2000" dirty="0">
                <a:solidFill>
                  <a:schemeClr val="accent1">
                    <a:lumMod val="50000"/>
                  </a:schemeClr>
                </a:solidFill>
              </a:rPr>
              <a:t>Podpora malých projektov na </a:t>
            </a: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</a:rPr>
              <a:t>regionálnej úrovni s cezhraničným významom.</a:t>
            </a:r>
          </a:p>
          <a:p>
            <a:pPr algn="just"/>
            <a:r>
              <a:rPr lang="sk-SK" sz="2000" dirty="0">
                <a:solidFill>
                  <a:schemeClr val="accent1">
                    <a:lumMod val="50000"/>
                  </a:schemeClr>
                </a:solidFill>
              </a:rPr>
              <a:t>Evidentný </a:t>
            </a: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</a:rPr>
              <a:t>cezhraničný dopad</a:t>
            </a:r>
          </a:p>
          <a:p>
            <a:pPr algn="just"/>
            <a:r>
              <a:rPr lang="sk-SK" sz="2000" b="1" dirty="0">
                <a:solidFill>
                  <a:schemeClr val="accent1">
                    <a:lumMod val="50000"/>
                  </a:schemeClr>
                </a:solidFill>
              </a:rPr>
              <a:t>Výsledky a výstupy </a:t>
            </a:r>
            <a:r>
              <a:rPr lang="sk-SK" sz="2000" dirty="0">
                <a:solidFill>
                  <a:schemeClr val="accent1">
                    <a:lumMod val="50000"/>
                  </a:schemeClr>
                </a:solidFill>
              </a:rPr>
              <a:t>sa musia prejaviť na </a:t>
            </a: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</a:rPr>
              <a:t>obidvoch stranách hranice</a:t>
            </a:r>
          </a:p>
          <a:p>
            <a:pPr algn="just"/>
            <a:r>
              <a:rPr lang="sk-SK" sz="2000" dirty="0">
                <a:solidFill>
                  <a:schemeClr val="accent1">
                    <a:lumMod val="50000"/>
                  </a:schemeClr>
                </a:solidFill>
              </a:rPr>
              <a:t>Zapojenie </a:t>
            </a: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</a:rPr>
              <a:t>cezhraničného partnera </a:t>
            </a:r>
            <a:r>
              <a:rPr lang="sk-SK" sz="2000" dirty="0">
                <a:solidFill>
                  <a:schemeClr val="accent1">
                    <a:lumMod val="50000"/>
                  </a:schemeClr>
                </a:solidFill>
              </a:rPr>
              <a:t>(spoločná príprava, spoločný personál, spoločné financovanie, spoločná realizácia)</a:t>
            </a:r>
          </a:p>
          <a:p>
            <a:pPr algn="just">
              <a:spcAft>
                <a:spcPts val="110"/>
              </a:spcAft>
            </a:pP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</a:rPr>
              <a:t>Nie sú podporované opakované tradičné aktivity bez inovatívnych prvkov a bez pridanej hodnoty </a:t>
            </a:r>
          </a:p>
          <a:p>
            <a:pPr algn="just">
              <a:spcAft>
                <a:spcPts val="110"/>
              </a:spcAft>
            </a:pPr>
            <a:r>
              <a:rPr lang="sk-SK" sz="2000" dirty="0">
                <a:solidFill>
                  <a:schemeClr val="accent1">
                    <a:lumMod val="50000"/>
                  </a:schemeClr>
                </a:solidFill>
              </a:rPr>
              <a:t>Všetky malé projekty sú </a:t>
            </a: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</a:rPr>
              <a:t>financované žiadateľom</a:t>
            </a:r>
            <a:r>
              <a:rPr lang="sk-SK" sz="2000" dirty="0">
                <a:solidFill>
                  <a:schemeClr val="accent1">
                    <a:lumMod val="50000"/>
                  </a:schemeClr>
                </a:solidFill>
              </a:rPr>
              <a:t>, rozpočet má iba žiadateľ, t. j.  jeden rozpočet projektu! </a:t>
            </a:r>
          </a:p>
          <a:p>
            <a:pPr algn="just">
              <a:spcAft>
                <a:spcPts val="110"/>
              </a:spcAft>
            </a:pP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</a:rPr>
              <a:t>Systém financovania: </a:t>
            </a: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</a:rPr>
              <a:t>refundácia</a:t>
            </a: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</a:rPr>
              <a:t>Oprávnení žiadatelia – </a:t>
            </a:r>
            <a:r>
              <a:rPr lang="sk-SK" sz="2000" dirty="0">
                <a:solidFill>
                  <a:schemeClr val="accent1">
                    <a:lumMod val="50000"/>
                  </a:schemeClr>
                </a:solidFill>
              </a:rPr>
              <a:t>mestá</a:t>
            </a: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sk-SK" sz="2000" dirty="0">
                <a:solidFill>
                  <a:schemeClr val="accent1">
                    <a:lumMod val="50000"/>
                  </a:schemeClr>
                </a:solidFill>
              </a:rPr>
              <a:t>obce, združenia obcí, kraje, organizácie zriadené krajmi, alebo mestami/obcami, neziskové organizácie, občianske združenia, záujmové združenia právnických osôb a iné (bližšie popísané v  PPŽ).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</a:rPr>
              <a:t>Projektové partnerstvo –</a:t>
            </a:r>
            <a:r>
              <a:rPr lang="sk-SK" sz="2000" dirty="0">
                <a:solidFill>
                  <a:schemeClr val="accent1">
                    <a:lumMod val="50000"/>
                  </a:schemeClr>
                </a:solidFill>
              </a:rPr>
              <a:t> deklaruje sa </a:t>
            </a: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</a:rPr>
              <a:t>Dohodou o spolupráci partnerov </a:t>
            </a:r>
            <a:r>
              <a:rPr lang="sk-SK" sz="2000" dirty="0">
                <a:solidFill>
                  <a:schemeClr val="accent1">
                    <a:lumMod val="50000"/>
                  </a:schemeClr>
                </a:solidFill>
              </a:rPr>
              <a:t>na malom projekte 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</a:rPr>
              <a:t>Burza partnerov </a:t>
            </a:r>
            <a:r>
              <a:rPr lang="sk-SK" sz="2000" dirty="0">
                <a:solidFill>
                  <a:schemeClr val="accent1">
                    <a:lumMod val="50000"/>
                  </a:schemeClr>
                </a:solidFill>
              </a:rPr>
              <a:t>– formulár k vyplneniu na webe RBK + elektronický formulár a zoznam partnerov s projektovým zámerom FMP z CZ/SK na </a:t>
            </a:r>
            <a:r>
              <a:rPr lang="sk-SK" sz="2000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https://erbbk.eu/burza-partnerov/</a:t>
            </a:r>
            <a:endParaRPr lang="sk-SK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Obrázek 3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A1D6348C-44CC-9248-23A9-5DCCA9568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50" y="139756"/>
            <a:ext cx="5051959" cy="64401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A0C41B0-4C02-6F95-0347-2F0DC9C63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55" y="2611090"/>
            <a:ext cx="3716008" cy="301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77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12128</TotalTime>
  <Words>4496</Words>
  <Application>Microsoft Office PowerPoint</Application>
  <PresentationFormat>Širokouhlá</PresentationFormat>
  <Paragraphs>439</Paragraphs>
  <Slides>47</Slides>
  <Notes>18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Segoe UI</vt:lpstr>
      <vt:lpstr>Symbol</vt:lpstr>
      <vt:lpstr>Wingdings</vt:lpstr>
      <vt:lpstr>Motiv Office</vt:lpstr>
      <vt:lpstr>1_Motiv Office</vt:lpstr>
      <vt:lpstr>Prezentácia programu PowerPoint</vt:lpstr>
      <vt:lpstr>PROGRAM Seminára pre žiadateľov</vt:lpstr>
      <vt:lpstr>Predstavenie Správcu a Administrátora SR/ČR </vt:lpstr>
      <vt:lpstr>Predstavenie Správcu a Administrátora ČR/SR</vt:lpstr>
      <vt:lpstr>Predstavenie Správcu a Administrátora ČR/SR</vt:lpstr>
      <vt:lpstr>Predstavenie  Fondu malých projektov </vt:lpstr>
      <vt:lpstr>Fond malých projektov 2021+ vymedzenie územia</vt:lpstr>
      <vt:lpstr>FMP v období 2021+</vt:lpstr>
      <vt:lpstr>Základné informácie FMP 2021+</vt:lpstr>
      <vt:lpstr>BURZA PARTNEROV    SK/CZ</vt:lpstr>
      <vt:lpstr>Vyhlásené výzvy  na predkladanie žiadostí o financovanie malého projektu </vt:lpstr>
      <vt:lpstr>Výzva  FMP/KCR/02</vt:lpstr>
      <vt:lpstr> Výzva  FMP/KCR/02</vt:lpstr>
      <vt:lpstr>Výzva  FMP/MI/02</vt:lpstr>
      <vt:lpstr> Výzva  FMP/MI/02</vt:lpstr>
      <vt:lpstr>Oprávnenosť výdavkov FMP </vt:lpstr>
      <vt:lpstr>Oprávnenosť výdavkov FMP – príloha č. 4 Príručky pre žiadateľa</vt:lpstr>
      <vt:lpstr>Rozpočtové kapitoly malého projektu  </vt:lpstr>
      <vt:lpstr>Oprávnenosť výdavkov FMP  Kapitola 1  Náklady na zamestnancov</vt:lpstr>
      <vt:lpstr>Oprávnenosť výdavkov FMP  Kapitola 1  Náklady na zamestnancov</vt:lpstr>
      <vt:lpstr>Oprávnenosť výdavkov FMP Kapitola 2  Cestovné náklady a náklady na ubytovanie</vt:lpstr>
      <vt:lpstr>Oprávnenosť  výdavkov FMP – Kapitola 3  Náklady na externé odborné znalosti a služby </vt:lpstr>
      <vt:lpstr>Oprávnenosť výdavkov FMP – Kapitola 4  Vecné výdavky - náklady na vybavenie, spotrebný materiál  a tovary</vt:lpstr>
      <vt:lpstr>Oprávnenosť výdavkov FMP – Kapitola 5   Investičné náklady a náklady na stavebné práce</vt:lpstr>
      <vt:lpstr>Oprávnenosť výdavkov FMP – Kapitola 6   Administratívne a iné nepriame výdavky </vt:lpstr>
      <vt:lpstr>Oprávnenosť výdavkov FMP</vt:lpstr>
      <vt:lpstr>2.2 Kultúra a cestovný ruch  spôsoby vykazovania výdavkov</vt:lpstr>
      <vt:lpstr>3.2 Miestne iniciatívy  spôsoby vykazovania výdavkov - 1. variant</vt:lpstr>
      <vt:lpstr>3.2 Miestne iniciatívy  Spôsoby vykazovania výdavkov - 2. variant Projekty s vykazovaním iba nákladov na zamestnancov a s paušálnou sadzbou na ostatné výdavky </vt:lpstr>
      <vt:lpstr>Prehľad uplatnenia zjednodušeného vykazovania FMP podľa priorít </vt:lpstr>
      <vt:lpstr>Prílohy k žiadosti o financovanie malého projektu – Príloha č. 2 k Príručke pre žiadateľa</vt:lpstr>
      <vt:lpstr>Formulár žiadosti o financovanie malého projektu    https://fmp.egrant.sk/ </vt:lpstr>
      <vt:lpstr>Nový elektronický systém na predkladanie žiadostí o financovanie malého projektu – fmp.egrant.sk</vt:lpstr>
      <vt:lpstr>Hodnotiaci a výberový proces FMP </vt:lpstr>
      <vt:lpstr>Hodnotiaci a výberový proces FMP – príloha č. 5 k Príručke pre žiadateľa </vt:lpstr>
      <vt:lpstr>Hodnotiaci a výberový proces FMP</vt:lpstr>
      <vt:lpstr>Hodnotiaci a výberový proces FMP </vt:lpstr>
      <vt:lpstr>Hodnotiaci a výberový proces </vt:lpstr>
      <vt:lpstr>Hodnotiaci a výberový proces FMP  </vt:lpstr>
      <vt:lpstr>Publicita malého  projektu </vt:lpstr>
      <vt:lpstr>Publicita malého projektu  </vt:lpstr>
      <vt:lpstr>Na čo si dať pozor </vt:lpstr>
      <vt:lpstr>Na čo si dať pozor!!!</vt:lpstr>
      <vt:lpstr>Najčastejšie chyby</vt:lpstr>
      <vt:lpstr>Semináre pre žiadateľov</vt:lpstr>
      <vt:lpstr>Diskusia a otázky </vt:lpstr>
      <vt:lpstr>Ďakujeme za pozornosť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Průběh a realizace malého projektu</dc:title>
  <dc:creator>DELL-2</dc:creator>
  <cp:lastModifiedBy>Čarnogurská Ivana</cp:lastModifiedBy>
  <cp:revision>486</cp:revision>
  <cp:lastPrinted>2024-04-18T11:30:30Z</cp:lastPrinted>
  <dcterms:created xsi:type="dcterms:W3CDTF">2018-08-14T04:53:05Z</dcterms:created>
  <dcterms:modified xsi:type="dcterms:W3CDTF">2024-11-12T13:34:26Z</dcterms:modified>
</cp:coreProperties>
</file>